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7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80" r:id="rId26"/>
    <p:sldId id="281" r:id="rId27"/>
    <p:sldId id="282" r:id="rId28"/>
    <p:sldId id="283" r:id="rId29"/>
    <p:sldId id="284" r:id="rId30"/>
    <p:sldId id="285" r:id="rId31"/>
    <p:sldId id="286" r:id="rId32"/>
    <p:sldId id="287" r:id="rId33"/>
    <p:sldId id="288" r:id="rId34"/>
    <p:sldId id="289"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78" d="100"/>
          <a:sy n="78" d="100"/>
        </p:scale>
        <p:origin x="878"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EB9A958-B98F-47A1-80E7-70B7D36BAA0F}" type="doc">
      <dgm:prSet loTypeId="urn:microsoft.com/office/officeart/2005/8/layout/vProcess5" loCatId="process" qsTypeId="urn:microsoft.com/office/officeart/2005/8/quickstyle/simple1" qsCatId="simple" csTypeId="urn:microsoft.com/office/officeart/2005/8/colors/accent0_3" csCatId="mainScheme"/>
      <dgm:spPr/>
      <dgm:t>
        <a:bodyPr/>
        <a:lstStyle/>
        <a:p>
          <a:endParaRPr lang="en-US"/>
        </a:p>
      </dgm:t>
    </dgm:pt>
    <dgm:pt modelId="{12D497B4-EC48-430E-9F06-F038CAA9C487}">
      <dgm:prSet/>
      <dgm:spPr/>
      <dgm:t>
        <a:bodyPr/>
        <a:lstStyle/>
        <a:p>
          <a:r>
            <a:rPr lang="en-US"/>
            <a:t>Giới thiệu bài toán Object Detection</a:t>
          </a:r>
        </a:p>
      </dgm:t>
    </dgm:pt>
    <dgm:pt modelId="{D42A146F-A51C-41C3-845B-DAE766D93BD8}" type="parTrans" cxnId="{3C89B590-A3FF-4C04-BAAD-9AC95C70F083}">
      <dgm:prSet/>
      <dgm:spPr/>
      <dgm:t>
        <a:bodyPr/>
        <a:lstStyle/>
        <a:p>
          <a:endParaRPr lang="en-US"/>
        </a:p>
      </dgm:t>
    </dgm:pt>
    <dgm:pt modelId="{18528090-688A-4937-AC3B-DCC464B5CB2E}" type="sibTrans" cxnId="{3C89B590-A3FF-4C04-BAAD-9AC95C70F083}">
      <dgm:prSet/>
      <dgm:spPr/>
      <dgm:t>
        <a:bodyPr/>
        <a:lstStyle/>
        <a:p>
          <a:endParaRPr lang="en-US"/>
        </a:p>
      </dgm:t>
    </dgm:pt>
    <dgm:pt modelId="{756AD822-FBA5-40CD-8DDB-46B73F0CB566}">
      <dgm:prSet/>
      <dgm:spPr/>
      <dgm:t>
        <a:bodyPr/>
        <a:lstStyle/>
        <a:p>
          <a:r>
            <a:rPr lang="en-US"/>
            <a:t>R-CNN</a:t>
          </a:r>
        </a:p>
      </dgm:t>
    </dgm:pt>
    <dgm:pt modelId="{8CB1B06A-76F5-4E65-9375-59970779CD0C}" type="parTrans" cxnId="{40D78BDF-0449-4B9C-8F0D-8441B710DE4C}">
      <dgm:prSet/>
      <dgm:spPr/>
      <dgm:t>
        <a:bodyPr/>
        <a:lstStyle/>
        <a:p>
          <a:endParaRPr lang="en-US"/>
        </a:p>
      </dgm:t>
    </dgm:pt>
    <dgm:pt modelId="{317AB0DD-0D2E-4651-ADD5-ADBA395556E7}" type="sibTrans" cxnId="{40D78BDF-0449-4B9C-8F0D-8441B710DE4C}">
      <dgm:prSet/>
      <dgm:spPr/>
      <dgm:t>
        <a:bodyPr/>
        <a:lstStyle/>
        <a:p>
          <a:endParaRPr lang="en-US"/>
        </a:p>
      </dgm:t>
    </dgm:pt>
    <dgm:pt modelId="{799BA2CB-50B1-4DB6-8F41-C644E694E0D9}">
      <dgm:prSet/>
      <dgm:spPr/>
      <dgm:t>
        <a:bodyPr/>
        <a:lstStyle/>
        <a:p>
          <a:r>
            <a:rPr lang="en-US"/>
            <a:t>Fast R-CNN</a:t>
          </a:r>
        </a:p>
      </dgm:t>
    </dgm:pt>
    <dgm:pt modelId="{E46974E5-E51B-444D-8A3B-F4467D036CB4}" type="parTrans" cxnId="{6C93FBEB-3416-4BD1-927B-77B6DE5F10EA}">
      <dgm:prSet/>
      <dgm:spPr/>
      <dgm:t>
        <a:bodyPr/>
        <a:lstStyle/>
        <a:p>
          <a:endParaRPr lang="en-US"/>
        </a:p>
      </dgm:t>
    </dgm:pt>
    <dgm:pt modelId="{20B9FBB1-9E11-4EAC-873C-4950D9A58581}" type="sibTrans" cxnId="{6C93FBEB-3416-4BD1-927B-77B6DE5F10EA}">
      <dgm:prSet/>
      <dgm:spPr/>
      <dgm:t>
        <a:bodyPr/>
        <a:lstStyle/>
        <a:p>
          <a:endParaRPr lang="en-US"/>
        </a:p>
      </dgm:t>
    </dgm:pt>
    <dgm:pt modelId="{27AD8E36-3B81-40CF-ADFE-341295064B65}">
      <dgm:prSet/>
      <dgm:spPr/>
      <dgm:t>
        <a:bodyPr/>
        <a:lstStyle/>
        <a:p>
          <a:r>
            <a:rPr lang="en-US"/>
            <a:t>Faster R-CNN</a:t>
          </a:r>
        </a:p>
      </dgm:t>
    </dgm:pt>
    <dgm:pt modelId="{B08251E9-ACD2-42C5-96F5-4E0BF3DB234A}" type="parTrans" cxnId="{AA7E3BD4-FB9A-4164-BD11-0FB927962367}">
      <dgm:prSet/>
      <dgm:spPr/>
      <dgm:t>
        <a:bodyPr/>
        <a:lstStyle/>
        <a:p>
          <a:endParaRPr lang="en-US"/>
        </a:p>
      </dgm:t>
    </dgm:pt>
    <dgm:pt modelId="{1211D9E1-0EB4-4FC4-BC37-8C9870208F23}" type="sibTrans" cxnId="{AA7E3BD4-FB9A-4164-BD11-0FB927962367}">
      <dgm:prSet/>
      <dgm:spPr/>
      <dgm:t>
        <a:bodyPr/>
        <a:lstStyle/>
        <a:p>
          <a:endParaRPr lang="en-US"/>
        </a:p>
      </dgm:t>
    </dgm:pt>
    <dgm:pt modelId="{79392DBE-BB29-43CF-B677-8D12BFF61B96}" type="pres">
      <dgm:prSet presAssocID="{7EB9A958-B98F-47A1-80E7-70B7D36BAA0F}" presName="outerComposite" presStyleCnt="0">
        <dgm:presLayoutVars>
          <dgm:chMax val="5"/>
          <dgm:dir/>
          <dgm:resizeHandles val="exact"/>
        </dgm:presLayoutVars>
      </dgm:prSet>
      <dgm:spPr/>
    </dgm:pt>
    <dgm:pt modelId="{086D5530-E364-4BF4-A38C-38AB77D06EB7}" type="pres">
      <dgm:prSet presAssocID="{7EB9A958-B98F-47A1-80E7-70B7D36BAA0F}" presName="dummyMaxCanvas" presStyleCnt="0">
        <dgm:presLayoutVars/>
      </dgm:prSet>
      <dgm:spPr/>
    </dgm:pt>
    <dgm:pt modelId="{A6E96831-AC51-4AA3-B194-E2746DF16C30}" type="pres">
      <dgm:prSet presAssocID="{7EB9A958-B98F-47A1-80E7-70B7D36BAA0F}" presName="FourNodes_1" presStyleLbl="node1" presStyleIdx="0" presStyleCnt="4">
        <dgm:presLayoutVars>
          <dgm:bulletEnabled val="1"/>
        </dgm:presLayoutVars>
      </dgm:prSet>
      <dgm:spPr/>
    </dgm:pt>
    <dgm:pt modelId="{36B421D8-FFED-4334-B04F-18489C8BB89B}" type="pres">
      <dgm:prSet presAssocID="{7EB9A958-B98F-47A1-80E7-70B7D36BAA0F}" presName="FourNodes_2" presStyleLbl="node1" presStyleIdx="1" presStyleCnt="4">
        <dgm:presLayoutVars>
          <dgm:bulletEnabled val="1"/>
        </dgm:presLayoutVars>
      </dgm:prSet>
      <dgm:spPr/>
    </dgm:pt>
    <dgm:pt modelId="{CFC5F6B7-D7F4-40B2-B062-7683B0F09378}" type="pres">
      <dgm:prSet presAssocID="{7EB9A958-B98F-47A1-80E7-70B7D36BAA0F}" presName="FourNodes_3" presStyleLbl="node1" presStyleIdx="2" presStyleCnt="4">
        <dgm:presLayoutVars>
          <dgm:bulletEnabled val="1"/>
        </dgm:presLayoutVars>
      </dgm:prSet>
      <dgm:spPr/>
    </dgm:pt>
    <dgm:pt modelId="{126D0272-5A85-4A43-BC09-E45BD3365BC9}" type="pres">
      <dgm:prSet presAssocID="{7EB9A958-B98F-47A1-80E7-70B7D36BAA0F}" presName="FourNodes_4" presStyleLbl="node1" presStyleIdx="3" presStyleCnt="4">
        <dgm:presLayoutVars>
          <dgm:bulletEnabled val="1"/>
        </dgm:presLayoutVars>
      </dgm:prSet>
      <dgm:spPr/>
    </dgm:pt>
    <dgm:pt modelId="{60DD486A-C3F6-45B7-AC4D-2EECEA8EACFF}" type="pres">
      <dgm:prSet presAssocID="{7EB9A958-B98F-47A1-80E7-70B7D36BAA0F}" presName="FourConn_1-2" presStyleLbl="fgAccFollowNode1" presStyleIdx="0" presStyleCnt="3">
        <dgm:presLayoutVars>
          <dgm:bulletEnabled val="1"/>
        </dgm:presLayoutVars>
      </dgm:prSet>
      <dgm:spPr/>
    </dgm:pt>
    <dgm:pt modelId="{7512E1C6-1F43-4059-8685-30BDDD820166}" type="pres">
      <dgm:prSet presAssocID="{7EB9A958-B98F-47A1-80E7-70B7D36BAA0F}" presName="FourConn_2-3" presStyleLbl="fgAccFollowNode1" presStyleIdx="1" presStyleCnt="3">
        <dgm:presLayoutVars>
          <dgm:bulletEnabled val="1"/>
        </dgm:presLayoutVars>
      </dgm:prSet>
      <dgm:spPr/>
    </dgm:pt>
    <dgm:pt modelId="{06B1CB96-4230-411F-9B11-5D8C85B949B3}" type="pres">
      <dgm:prSet presAssocID="{7EB9A958-B98F-47A1-80E7-70B7D36BAA0F}" presName="FourConn_3-4" presStyleLbl="fgAccFollowNode1" presStyleIdx="2" presStyleCnt="3">
        <dgm:presLayoutVars>
          <dgm:bulletEnabled val="1"/>
        </dgm:presLayoutVars>
      </dgm:prSet>
      <dgm:spPr/>
    </dgm:pt>
    <dgm:pt modelId="{497DDEC2-A5F8-4F3F-A5CC-D0077B60DBF2}" type="pres">
      <dgm:prSet presAssocID="{7EB9A958-B98F-47A1-80E7-70B7D36BAA0F}" presName="FourNodes_1_text" presStyleLbl="node1" presStyleIdx="3" presStyleCnt="4">
        <dgm:presLayoutVars>
          <dgm:bulletEnabled val="1"/>
        </dgm:presLayoutVars>
      </dgm:prSet>
      <dgm:spPr/>
    </dgm:pt>
    <dgm:pt modelId="{E6E51D17-80E9-4B1E-ABEC-A8C48E1D588F}" type="pres">
      <dgm:prSet presAssocID="{7EB9A958-B98F-47A1-80E7-70B7D36BAA0F}" presName="FourNodes_2_text" presStyleLbl="node1" presStyleIdx="3" presStyleCnt="4">
        <dgm:presLayoutVars>
          <dgm:bulletEnabled val="1"/>
        </dgm:presLayoutVars>
      </dgm:prSet>
      <dgm:spPr/>
    </dgm:pt>
    <dgm:pt modelId="{E6ECAD46-6082-40A6-A250-16654D569E58}" type="pres">
      <dgm:prSet presAssocID="{7EB9A958-B98F-47A1-80E7-70B7D36BAA0F}" presName="FourNodes_3_text" presStyleLbl="node1" presStyleIdx="3" presStyleCnt="4">
        <dgm:presLayoutVars>
          <dgm:bulletEnabled val="1"/>
        </dgm:presLayoutVars>
      </dgm:prSet>
      <dgm:spPr/>
    </dgm:pt>
    <dgm:pt modelId="{D8B4CBC8-0728-4828-9DDE-42B9BAFEE9BB}" type="pres">
      <dgm:prSet presAssocID="{7EB9A958-B98F-47A1-80E7-70B7D36BAA0F}" presName="FourNodes_4_text" presStyleLbl="node1" presStyleIdx="3" presStyleCnt="4">
        <dgm:presLayoutVars>
          <dgm:bulletEnabled val="1"/>
        </dgm:presLayoutVars>
      </dgm:prSet>
      <dgm:spPr/>
    </dgm:pt>
  </dgm:ptLst>
  <dgm:cxnLst>
    <dgm:cxn modelId="{4FBDA724-BB0E-4FBE-A851-D82D4ADD94F1}" type="presOf" srcId="{27AD8E36-3B81-40CF-ADFE-341295064B65}" destId="{126D0272-5A85-4A43-BC09-E45BD3365BC9}" srcOrd="0" destOrd="0" presId="urn:microsoft.com/office/officeart/2005/8/layout/vProcess5"/>
    <dgm:cxn modelId="{83550A38-36F7-401A-9707-45758C3F9465}" type="presOf" srcId="{799BA2CB-50B1-4DB6-8F41-C644E694E0D9}" destId="{E6ECAD46-6082-40A6-A250-16654D569E58}" srcOrd="1" destOrd="0" presId="urn:microsoft.com/office/officeart/2005/8/layout/vProcess5"/>
    <dgm:cxn modelId="{D746D346-7657-4825-ADB6-60F07796FA0C}" type="presOf" srcId="{799BA2CB-50B1-4DB6-8F41-C644E694E0D9}" destId="{CFC5F6B7-D7F4-40B2-B062-7683B0F09378}" srcOrd="0" destOrd="0" presId="urn:microsoft.com/office/officeart/2005/8/layout/vProcess5"/>
    <dgm:cxn modelId="{6444E166-EA1E-4F05-BBEE-4CA2F80A26CC}" type="presOf" srcId="{7EB9A958-B98F-47A1-80E7-70B7D36BAA0F}" destId="{79392DBE-BB29-43CF-B677-8D12BFF61B96}" srcOrd="0" destOrd="0" presId="urn:microsoft.com/office/officeart/2005/8/layout/vProcess5"/>
    <dgm:cxn modelId="{48C62979-A4D0-407A-A853-FE2EAB068440}" type="presOf" srcId="{317AB0DD-0D2E-4651-ADD5-ADBA395556E7}" destId="{7512E1C6-1F43-4059-8685-30BDDD820166}" srcOrd="0" destOrd="0" presId="urn:microsoft.com/office/officeart/2005/8/layout/vProcess5"/>
    <dgm:cxn modelId="{11AAB67E-3F22-40F8-A35A-2D36408BFC93}" type="presOf" srcId="{12D497B4-EC48-430E-9F06-F038CAA9C487}" destId="{497DDEC2-A5F8-4F3F-A5CC-D0077B60DBF2}" srcOrd="1" destOrd="0" presId="urn:microsoft.com/office/officeart/2005/8/layout/vProcess5"/>
    <dgm:cxn modelId="{8F31EB8F-780A-4D04-A84A-FFE1053FC2E0}" type="presOf" srcId="{12D497B4-EC48-430E-9F06-F038CAA9C487}" destId="{A6E96831-AC51-4AA3-B194-E2746DF16C30}" srcOrd="0" destOrd="0" presId="urn:microsoft.com/office/officeart/2005/8/layout/vProcess5"/>
    <dgm:cxn modelId="{3C89B590-A3FF-4C04-BAAD-9AC95C70F083}" srcId="{7EB9A958-B98F-47A1-80E7-70B7D36BAA0F}" destId="{12D497B4-EC48-430E-9F06-F038CAA9C487}" srcOrd="0" destOrd="0" parTransId="{D42A146F-A51C-41C3-845B-DAE766D93BD8}" sibTransId="{18528090-688A-4937-AC3B-DCC464B5CB2E}"/>
    <dgm:cxn modelId="{0FC738A8-32DE-42E0-AFC2-9C9B7E8AD41C}" type="presOf" srcId="{756AD822-FBA5-40CD-8DDB-46B73F0CB566}" destId="{36B421D8-FFED-4334-B04F-18489C8BB89B}" srcOrd="0" destOrd="0" presId="urn:microsoft.com/office/officeart/2005/8/layout/vProcess5"/>
    <dgm:cxn modelId="{7B4AB7BD-A09A-4E2C-9189-9D99C3EC524C}" type="presOf" srcId="{20B9FBB1-9E11-4EAC-873C-4950D9A58581}" destId="{06B1CB96-4230-411F-9B11-5D8C85B949B3}" srcOrd="0" destOrd="0" presId="urn:microsoft.com/office/officeart/2005/8/layout/vProcess5"/>
    <dgm:cxn modelId="{3C3F84C7-0516-4232-A0EB-F7DCEBF12417}" type="presOf" srcId="{27AD8E36-3B81-40CF-ADFE-341295064B65}" destId="{D8B4CBC8-0728-4828-9DDE-42B9BAFEE9BB}" srcOrd="1" destOrd="0" presId="urn:microsoft.com/office/officeart/2005/8/layout/vProcess5"/>
    <dgm:cxn modelId="{AA7E3BD4-FB9A-4164-BD11-0FB927962367}" srcId="{7EB9A958-B98F-47A1-80E7-70B7D36BAA0F}" destId="{27AD8E36-3B81-40CF-ADFE-341295064B65}" srcOrd="3" destOrd="0" parTransId="{B08251E9-ACD2-42C5-96F5-4E0BF3DB234A}" sibTransId="{1211D9E1-0EB4-4FC4-BC37-8C9870208F23}"/>
    <dgm:cxn modelId="{40D78BDF-0449-4B9C-8F0D-8441B710DE4C}" srcId="{7EB9A958-B98F-47A1-80E7-70B7D36BAA0F}" destId="{756AD822-FBA5-40CD-8DDB-46B73F0CB566}" srcOrd="1" destOrd="0" parTransId="{8CB1B06A-76F5-4E65-9375-59970779CD0C}" sibTransId="{317AB0DD-0D2E-4651-ADD5-ADBA395556E7}"/>
    <dgm:cxn modelId="{6C93FBEB-3416-4BD1-927B-77B6DE5F10EA}" srcId="{7EB9A958-B98F-47A1-80E7-70B7D36BAA0F}" destId="{799BA2CB-50B1-4DB6-8F41-C644E694E0D9}" srcOrd="2" destOrd="0" parTransId="{E46974E5-E51B-444D-8A3B-F4467D036CB4}" sibTransId="{20B9FBB1-9E11-4EAC-873C-4950D9A58581}"/>
    <dgm:cxn modelId="{1E4539F5-50B0-409B-AE22-C3DB6F826ED8}" type="presOf" srcId="{756AD822-FBA5-40CD-8DDB-46B73F0CB566}" destId="{E6E51D17-80E9-4B1E-ABEC-A8C48E1D588F}" srcOrd="1" destOrd="0" presId="urn:microsoft.com/office/officeart/2005/8/layout/vProcess5"/>
    <dgm:cxn modelId="{35F3E9FE-57D4-483D-BEA3-F6119F479CAD}" type="presOf" srcId="{18528090-688A-4937-AC3B-DCC464B5CB2E}" destId="{60DD486A-C3F6-45B7-AC4D-2EECEA8EACFF}" srcOrd="0" destOrd="0" presId="urn:microsoft.com/office/officeart/2005/8/layout/vProcess5"/>
    <dgm:cxn modelId="{E8196F85-9CAD-4AF5-B078-959540267880}" type="presParOf" srcId="{79392DBE-BB29-43CF-B677-8D12BFF61B96}" destId="{086D5530-E364-4BF4-A38C-38AB77D06EB7}" srcOrd="0" destOrd="0" presId="urn:microsoft.com/office/officeart/2005/8/layout/vProcess5"/>
    <dgm:cxn modelId="{5A2A4344-C09E-4D86-9ECC-1FACEBEB7856}" type="presParOf" srcId="{79392DBE-BB29-43CF-B677-8D12BFF61B96}" destId="{A6E96831-AC51-4AA3-B194-E2746DF16C30}" srcOrd="1" destOrd="0" presId="urn:microsoft.com/office/officeart/2005/8/layout/vProcess5"/>
    <dgm:cxn modelId="{269A9837-87BA-40F5-AE46-87A2E55EB960}" type="presParOf" srcId="{79392DBE-BB29-43CF-B677-8D12BFF61B96}" destId="{36B421D8-FFED-4334-B04F-18489C8BB89B}" srcOrd="2" destOrd="0" presId="urn:microsoft.com/office/officeart/2005/8/layout/vProcess5"/>
    <dgm:cxn modelId="{65A69E23-1E5E-465A-B8AD-323CE3C4AB14}" type="presParOf" srcId="{79392DBE-BB29-43CF-B677-8D12BFF61B96}" destId="{CFC5F6B7-D7F4-40B2-B062-7683B0F09378}" srcOrd="3" destOrd="0" presId="urn:microsoft.com/office/officeart/2005/8/layout/vProcess5"/>
    <dgm:cxn modelId="{260901D7-203C-4D4C-BB31-B64570F13E82}" type="presParOf" srcId="{79392DBE-BB29-43CF-B677-8D12BFF61B96}" destId="{126D0272-5A85-4A43-BC09-E45BD3365BC9}" srcOrd="4" destOrd="0" presId="urn:microsoft.com/office/officeart/2005/8/layout/vProcess5"/>
    <dgm:cxn modelId="{B9BC8CA9-A192-425A-9B2D-437447007DBC}" type="presParOf" srcId="{79392DBE-BB29-43CF-B677-8D12BFF61B96}" destId="{60DD486A-C3F6-45B7-AC4D-2EECEA8EACFF}" srcOrd="5" destOrd="0" presId="urn:microsoft.com/office/officeart/2005/8/layout/vProcess5"/>
    <dgm:cxn modelId="{4B570C76-1097-4862-B8E2-F0D2CFEEC9B8}" type="presParOf" srcId="{79392DBE-BB29-43CF-B677-8D12BFF61B96}" destId="{7512E1C6-1F43-4059-8685-30BDDD820166}" srcOrd="6" destOrd="0" presId="urn:microsoft.com/office/officeart/2005/8/layout/vProcess5"/>
    <dgm:cxn modelId="{629D657C-38C1-4402-8232-90370D5A33D7}" type="presParOf" srcId="{79392DBE-BB29-43CF-B677-8D12BFF61B96}" destId="{06B1CB96-4230-411F-9B11-5D8C85B949B3}" srcOrd="7" destOrd="0" presId="urn:microsoft.com/office/officeart/2005/8/layout/vProcess5"/>
    <dgm:cxn modelId="{826DC43B-2BFD-4665-93C5-EF703929187A}" type="presParOf" srcId="{79392DBE-BB29-43CF-B677-8D12BFF61B96}" destId="{497DDEC2-A5F8-4F3F-A5CC-D0077B60DBF2}" srcOrd="8" destOrd="0" presId="urn:microsoft.com/office/officeart/2005/8/layout/vProcess5"/>
    <dgm:cxn modelId="{D0734D5C-2C12-4D14-9CFF-36A2E13C07AC}" type="presParOf" srcId="{79392DBE-BB29-43CF-B677-8D12BFF61B96}" destId="{E6E51D17-80E9-4B1E-ABEC-A8C48E1D588F}" srcOrd="9" destOrd="0" presId="urn:microsoft.com/office/officeart/2005/8/layout/vProcess5"/>
    <dgm:cxn modelId="{97774D84-55C6-49DE-B967-C912B143DD21}" type="presParOf" srcId="{79392DBE-BB29-43CF-B677-8D12BFF61B96}" destId="{E6ECAD46-6082-40A6-A250-16654D569E58}" srcOrd="10" destOrd="0" presId="urn:microsoft.com/office/officeart/2005/8/layout/vProcess5"/>
    <dgm:cxn modelId="{BBE17A10-81F2-466F-BE53-88BEC7FF65DA}" type="presParOf" srcId="{79392DBE-BB29-43CF-B677-8D12BFF61B96}" destId="{D8B4CBC8-0728-4828-9DDE-42B9BAFEE9BB}" srcOrd="11"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3038961-4DFB-47E0-8FD5-0BB95DD01AB7}" type="doc">
      <dgm:prSet loTypeId="urn:microsoft.com/office/officeart/2005/8/layout/vList2" loCatId="list" qsTypeId="urn:microsoft.com/office/officeart/2005/8/quickstyle/simple1" qsCatId="simple" csTypeId="urn:microsoft.com/office/officeart/2005/8/colors/colorful5" csCatId="colorful"/>
      <dgm:spPr/>
      <dgm:t>
        <a:bodyPr/>
        <a:lstStyle/>
        <a:p>
          <a:endParaRPr lang="en-US"/>
        </a:p>
      </dgm:t>
    </dgm:pt>
    <dgm:pt modelId="{2660C5FC-3AD9-4E4A-BFE0-8C3C4599D834}">
      <dgm:prSet/>
      <dgm:spPr/>
      <dgm:t>
        <a:bodyPr/>
        <a:lstStyle/>
        <a:p>
          <a:r>
            <a:rPr lang="en-US"/>
            <a:t>Vấn đề với R-CNN:</a:t>
          </a:r>
        </a:p>
      </dgm:t>
    </dgm:pt>
    <dgm:pt modelId="{F23218EB-5C7A-4B45-B5C8-EDED2737281B}" type="parTrans" cxnId="{F3E0E01E-BF90-489A-BACF-1DB2AD6B2D85}">
      <dgm:prSet/>
      <dgm:spPr/>
      <dgm:t>
        <a:bodyPr/>
        <a:lstStyle/>
        <a:p>
          <a:endParaRPr lang="en-US"/>
        </a:p>
      </dgm:t>
    </dgm:pt>
    <dgm:pt modelId="{AF6D9594-7637-4236-831E-3CCABF5FFE71}" type="sibTrans" cxnId="{F3E0E01E-BF90-489A-BACF-1DB2AD6B2D85}">
      <dgm:prSet/>
      <dgm:spPr/>
      <dgm:t>
        <a:bodyPr/>
        <a:lstStyle/>
        <a:p>
          <a:endParaRPr lang="en-US"/>
        </a:p>
      </dgm:t>
    </dgm:pt>
    <dgm:pt modelId="{4A7D0547-6886-4C69-A229-A43050CC103A}">
      <dgm:prSet/>
      <dgm:spPr/>
      <dgm:t>
        <a:bodyPr/>
        <a:lstStyle/>
        <a:p>
          <a:r>
            <a:rPr lang="en-US"/>
            <a:t>+ Chậm: Mỗi vùng đề xuất đều phải chạy qua CNN dẫn đến tốc độ rất chậm</a:t>
          </a:r>
        </a:p>
      </dgm:t>
    </dgm:pt>
    <dgm:pt modelId="{3714A171-D993-476A-B319-180121D46390}" type="parTrans" cxnId="{C6D075BC-757C-4A94-B2BB-F215F8A4B497}">
      <dgm:prSet/>
      <dgm:spPr/>
      <dgm:t>
        <a:bodyPr/>
        <a:lstStyle/>
        <a:p>
          <a:endParaRPr lang="en-US"/>
        </a:p>
      </dgm:t>
    </dgm:pt>
    <dgm:pt modelId="{B42573BA-8FDF-4F97-95B5-41F03937B1D8}" type="sibTrans" cxnId="{C6D075BC-757C-4A94-B2BB-F215F8A4B497}">
      <dgm:prSet/>
      <dgm:spPr/>
      <dgm:t>
        <a:bodyPr/>
        <a:lstStyle/>
        <a:p>
          <a:endParaRPr lang="en-US"/>
        </a:p>
      </dgm:t>
    </dgm:pt>
    <dgm:pt modelId="{F3F92AE2-28DA-4979-8A56-05E40882A9E9}">
      <dgm:prSet/>
      <dgm:spPr/>
      <dgm:t>
        <a:bodyPr/>
        <a:lstStyle/>
        <a:p>
          <a:r>
            <a:rPr lang="en-US"/>
            <a:t>+ Không tối ưu: Không chia sẻ tính toán giữa các vùng đề xuất. </a:t>
          </a:r>
        </a:p>
      </dgm:t>
    </dgm:pt>
    <dgm:pt modelId="{8881AC8A-40CA-4959-9349-4F7B8B339AB6}" type="parTrans" cxnId="{38F7EAC8-A1D6-4A21-A1AE-EC282897CCFE}">
      <dgm:prSet/>
      <dgm:spPr/>
      <dgm:t>
        <a:bodyPr/>
        <a:lstStyle/>
        <a:p>
          <a:endParaRPr lang="en-US"/>
        </a:p>
      </dgm:t>
    </dgm:pt>
    <dgm:pt modelId="{2A574905-5732-4538-A615-A7D4196217F9}" type="sibTrans" cxnId="{38F7EAC8-A1D6-4A21-A1AE-EC282897CCFE}">
      <dgm:prSet/>
      <dgm:spPr/>
      <dgm:t>
        <a:bodyPr/>
        <a:lstStyle/>
        <a:p>
          <a:endParaRPr lang="en-US"/>
        </a:p>
      </dgm:t>
    </dgm:pt>
    <dgm:pt modelId="{AB4E1F2D-4598-414A-BA95-CA3C4BDDA05F}" type="pres">
      <dgm:prSet presAssocID="{73038961-4DFB-47E0-8FD5-0BB95DD01AB7}" presName="linear" presStyleCnt="0">
        <dgm:presLayoutVars>
          <dgm:animLvl val="lvl"/>
          <dgm:resizeHandles val="exact"/>
        </dgm:presLayoutVars>
      </dgm:prSet>
      <dgm:spPr/>
    </dgm:pt>
    <dgm:pt modelId="{772458A6-FA87-40FA-8D05-971EEF3BA480}" type="pres">
      <dgm:prSet presAssocID="{2660C5FC-3AD9-4E4A-BFE0-8C3C4599D834}" presName="parentText" presStyleLbl="node1" presStyleIdx="0" presStyleCnt="3">
        <dgm:presLayoutVars>
          <dgm:chMax val="0"/>
          <dgm:bulletEnabled val="1"/>
        </dgm:presLayoutVars>
      </dgm:prSet>
      <dgm:spPr/>
    </dgm:pt>
    <dgm:pt modelId="{FCF032F7-06D8-4BF5-A531-C2B05DE3D90B}" type="pres">
      <dgm:prSet presAssocID="{AF6D9594-7637-4236-831E-3CCABF5FFE71}" presName="spacer" presStyleCnt="0"/>
      <dgm:spPr/>
    </dgm:pt>
    <dgm:pt modelId="{D2AE9940-F166-4390-BAFE-3E627506CCF8}" type="pres">
      <dgm:prSet presAssocID="{4A7D0547-6886-4C69-A229-A43050CC103A}" presName="parentText" presStyleLbl="node1" presStyleIdx="1" presStyleCnt="3">
        <dgm:presLayoutVars>
          <dgm:chMax val="0"/>
          <dgm:bulletEnabled val="1"/>
        </dgm:presLayoutVars>
      </dgm:prSet>
      <dgm:spPr/>
    </dgm:pt>
    <dgm:pt modelId="{5A4AC256-5B20-405A-AFC1-54EE65CDC234}" type="pres">
      <dgm:prSet presAssocID="{B42573BA-8FDF-4F97-95B5-41F03937B1D8}" presName="spacer" presStyleCnt="0"/>
      <dgm:spPr/>
    </dgm:pt>
    <dgm:pt modelId="{070F8237-55BD-49EF-871D-7B45616B8FEA}" type="pres">
      <dgm:prSet presAssocID="{F3F92AE2-28DA-4979-8A56-05E40882A9E9}" presName="parentText" presStyleLbl="node1" presStyleIdx="2" presStyleCnt="3">
        <dgm:presLayoutVars>
          <dgm:chMax val="0"/>
          <dgm:bulletEnabled val="1"/>
        </dgm:presLayoutVars>
      </dgm:prSet>
      <dgm:spPr/>
    </dgm:pt>
  </dgm:ptLst>
  <dgm:cxnLst>
    <dgm:cxn modelId="{F9649017-E52F-4F03-8B4B-BFF6BF2B7353}" type="presOf" srcId="{4A7D0547-6886-4C69-A229-A43050CC103A}" destId="{D2AE9940-F166-4390-BAFE-3E627506CCF8}" srcOrd="0" destOrd="0" presId="urn:microsoft.com/office/officeart/2005/8/layout/vList2"/>
    <dgm:cxn modelId="{F3E0E01E-BF90-489A-BACF-1DB2AD6B2D85}" srcId="{73038961-4DFB-47E0-8FD5-0BB95DD01AB7}" destId="{2660C5FC-3AD9-4E4A-BFE0-8C3C4599D834}" srcOrd="0" destOrd="0" parTransId="{F23218EB-5C7A-4B45-B5C8-EDED2737281B}" sibTransId="{AF6D9594-7637-4236-831E-3CCABF5FFE71}"/>
    <dgm:cxn modelId="{D8F57BA6-F087-4F17-9E47-78C04FD8E843}" type="presOf" srcId="{F3F92AE2-28DA-4979-8A56-05E40882A9E9}" destId="{070F8237-55BD-49EF-871D-7B45616B8FEA}" srcOrd="0" destOrd="0" presId="urn:microsoft.com/office/officeart/2005/8/layout/vList2"/>
    <dgm:cxn modelId="{01989DB5-D653-4FFF-9C93-BBB5285F995C}" type="presOf" srcId="{2660C5FC-3AD9-4E4A-BFE0-8C3C4599D834}" destId="{772458A6-FA87-40FA-8D05-971EEF3BA480}" srcOrd="0" destOrd="0" presId="urn:microsoft.com/office/officeart/2005/8/layout/vList2"/>
    <dgm:cxn modelId="{C6D075BC-757C-4A94-B2BB-F215F8A4B497}" srcId="{73038961-4DFB-47E0-8FD5-0BB95DD01AB7}" destId="{4A7D0547-6886-4C69-A229-A43050CC103A}" srcOrd="1" destOrd="0" parTransId="{3714A171-D993-476A-B319-180121D46390}" sibTransId="{B42573BA-8FDF-4F97-95B5-41F03937B1D8}"/>
    <dgm:cxn modelId="{38F7EAC8-A1D6-4A21-A1AE-EC282897CCFE}" srcId="{73038961-4DFB-47E0-8FD5-0BB95DD01AB7}" destId="{F3F92AE2-28DA-4979-8A56-05E40882A9E9}" srcOrd="2" destOrd="0" parTransId="{8881AC8A-40CA-4959-9349-4F7B8B339AB6}" sibTransId="{2A574905-5732-4538-A615-A7D4196217F9}"/>
    <dgm:cxn modelId="{C1B808D2-49E6-48BB-87B9-6DDE5FC853F8}" type="presOf" srcId="{73038961-4DFB-47E0-8FD5-0BB95DD01AB7}" destId="{AB4E1F2D-4598-414A-BA95-CA3C4BDDA05F}" srcOrd="0" destOrd="0" presId="urn:microsoft.com/office/officeart/2005/8/layout/vList2"/>
    <dgm:cxn modelId="{4F6160A3-FB09-4BD2-B14C-11E62C19FF18}" type="presParOf" srcId="{AB4E1F2D-4598-414A-BA95-CA3C4BDDA05F}" destId="{772458A6-FA87-40FA-8D05-971EEF3BA480}" srcOrd="0" destOrd="0" presId="urn:microsoft.com/office/officeart/2005/8/layout/vList2"/>
    <dgm:cxn modelId="{3E8E41DF-66C5-429E-B733-6F4F7E820FC2}" type="presParOf" srcId="{AB4E1F2D-4598-414A-BA95-CA3C4BDDA05F}" destId="{FCF032F7-06D8-4BF5-A531-C2B05DE3D90B}" srcOrd="1" destOrd="0" presId="urn:microsoft.com/office/officeart/2005/8/layout/vList2"/>
    <dgm:cxn modelId="{D42A1769-1674-4BB1-AD7F-6609AF17F480}" type="presParOf" srcId="{AB4E1F2D-4598-414A-BA95-CA3C4BDDA05F}" destId="{D2AE9940-F166-4390-BAFE-3E627506CCF8}" srcOrd="2" destOrd="0" presId="urn:microsoft.com/office/officeart/2005/8/layout/vList2"/>
    <dgm:cxn modelId="{69A0C43B-3947-4457-9E11-FE487057F1AD}" type="presParOf" srcId="{AB4E1F2D-4598-414A-BA95-CA3C4BDDA05F}" destId="{5A4AC256-5B20-405A-AFC1-54EE65CDC234}" srcOrd="3" destOrd="0" presId="urn:microsoft.com/office/officeart/2005/8/layout/vList2"/>
    <dgm:cxn modelId="{20BB0EA2-4914-44FB-AD63-0964730FFAB3}" type="presParOf" srcId="{AB4E1F2D-4598-414A-BA95-CA3C4BDDA05F}" destId="{070F8237-55BD-49EF-871D-7B45616B8FEA}"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2C1A3A9-68C7-40C1-A008-C3C7E206BDDD}" type="doc">
      <dgm:prSet loTypeId="urn:microsoft.com/office/officeart/2005/8/layout/vList2" loCatId="list" qsTypeId="urn:microsoft.com/office/officeart/2005/8/quickstyle/simple2" qsCatId="simple" csTypeId="urn:microsoft.com/office/officeart/2005/8/colors/colorful1" csCatId="colorful" phldr="1"/>
      <dgm:spPr/>
      <dgm:t>
        <a:bodyPr/>
        <a:lstStyle/>
        <a:p>
          <a:endParaRPr lang="en-US"/>
        </a:p>
      </dgm:t>
    </dgm:pt>
    <dgm:pt modelId="{3822E718-4EA0-466F-AB0C-9ADA6D8737DE}">
      <dgm:prSet/>
      <dgm:spPr/>
      <dgm:t>
        <a:bodyPr/>
        <a:lstStyle/>
        <a:p>
          <a:r>
            <a:rPr lang="en-US" dirty="0" err="1"/>
            <a:t>Dùng</a:t>
          </a:r>
          <a:r>
            <a:rPr lang="en-US" dirty="0"/>
            <a:t> </a:t>
          </a:r>
          <a:r>
            <a:rPr lang="en-US" dirty="0" err="1"/>
            <a:t>để</a:t>
          </a:r>
          <a:r>
            <a:rPr lang="en-US" dirty="0"/>
            <a:t> </a:t>
          </a:r>
          <a:r>
            <a:rPr lang="en-US" dirty="0" err="1"/>
            <a:t>đo</a:t>
          </a:r>
          <a:r>
            <a:rPr lang="en-US" dirty="0"/>
            <a:t> </a:t>
          </a:r>
          <a:r>
            <a:rPr lang="en-US" dirty="0" err="1"/>
            <a:t>độ</a:t>
          </a:r>
          <a:r>
            <a:rPr lang="en-US" dirty="0"/>
            <a:t> </a:t>
          </a:r>
          <a:r>
            <a:rPr lang="en-US" dirty="0" err="1"/>
            <a:t>chồng</a:t>
          </a:r>
          <a:r>
            <a:rPr lang="en-US" dirty="0"/>
            <a:t> </a:t>
          </a:r>
          <a:r>
            <a:rPr lang="en-US" dirty="0" err="1"/>
            <a:t>lấp</a:t>
          </a:r>
          <a:r>
            <a:rPr lang="en-US" dirty="0"/>
            <a:t> </a:t>
          </a:r>
          <a:r>
            <a:rPr lang="en-US" dirty="0" err="1"/>
            <a:t>giữa</a:t>
          </a:r>
          <a:r>
            <a:rPr lang="en-US" dirty="0"/>
            <a:t> 2 bounding boxes</a:t>
          </a:r>
        </a:p>
      </dgm:t>
    </dgm:pt>
    <dgm:pt modelId="{02946404-5A58-4E1C-BFD8-F62DDF90ECD6}" type="parTrans" cxnId="{BDDA1057-C5E0-4285-AB9D-1021E8FF84FE}">
      <dgm:prSet/>
      <dgm:spPr/>
      <dgm:t>
        <a:bodyPr/>
        <a:lstStyle/>
        <a:p>
          <a:endParaRPr lang="en-US"/>
        </a:p>
      </dgm:t>
    </dgm:pt>
    <dgm:pt modelId="{7E1FA7BD-F83A-4F4F-8F6E-7AD44FAA6F25}" type="sibTrans" cxnId="{BDDA1057-C5E0-4285-AB9D-1021E8FF84FE}">
      <dgm:prSet/>
      <dgm:spPr/>
      <dgm:t>
        <a:bodyPr/>
        <a:lstStyle/>
        <a:p>
          <a:endParaRPr lang="en-US"/>
        </a:p>
      </dgm:t>
    </dgm:pt>
    <dgm:pt modelId="{397BD295-BF4D-4EE3-8B66-BB803C935D83}">
      <dgm:prSet/>
      <dgm:spPr/>
      <dgm:t>
        <a:bodyPr/>
        <a:lstStyle/>
        <a:p>
          <a:r>
            <a:rPr lang="en-US" dirty="0" err="1"/>
            <a:t>Dùng</a:t>
          </a:r>
          <a:r>
            <a:rPr lang="en-US" dirty="0"/>
            <a:t> </a:t>
          </a:r>
          <a:r>
            <a:rPr lang="en-US" dirty="0" err="1"/>
            <a:t>để</a:t>
          </a:r>
          <a:r>
            <a:rPr lang="en-US" dirty="0"/>
            <a:t> </a:t>
          </a:r>
          <a:r>
            <a:rPr lang="en-US" dirty="0" err="1"/>
            <a:t>đánh</a:t>
          </a:r>
          <a:r>
            <a:rPr lang="en-US" dirty="0"/>
            <a:t> </a:t>
          </a:r>
          <a:r>
            <a:rPr lang="en-US" dirty="0" err="1"/>
            <a:t>giá</a:t>
          </a:r>
          <a:r>
            <a:rPr lang="en-US" dirty="0"/>
            <a:t> </a:t>
          </a:r>
          <a:r>
            <a:rPr lang="en-US" dirty="0" err="1"/>
            <a:t>chất</a:t>
          </a:r>
          <a:r>
            <a:rPr lang="en-US" dirty="0"/>
            <a:t> </a:t>
          </a:r>
          <a:r>
            <a:rPr lang="en-US" dirty="0" err="1"/>
            <a:t>lượng</a:t>
          </a:r>
          <a:r>
            <a:rPr lang="en-US" dirty="0"/>
            <a:t> </a:t>
          </a:r>
          <a:r>
            <a:rPr lang="en-US" dirty="0" err="1"/>
            <a:t>dự</a:t>
          </a:r>
          <a:r>
            <a:rPr lang="en-US" dirty="0"/>
            <a:t> </a:t>
          </a:r>
          <a:r>
            <a:rPr lang="en-US" dirty="0" err="1"/>
            <a:t>đoán</a:t>
          </a:r>
          <a:r>
            <a:rPr lang="en-US" dirty="0"/>
            <a:t> </a:t>
          </a:r>
          <a:r>
            <a:rPr lang="en-US" dirty="0" err="1"/>
            <a:t>trong</a:t>
          </a:r>
          <a:r>
            <a:rPr lang="en-US" dirty="0"/>
            <a:t> Object Detection</a:t>
          </a:r>
        </a:p>
      </dgm:t>
    </dgm:pt>
    <dgm:pt modelId="{9094065F-B2EF-4BF0-A703-2A4394D61FF1}" type="parTrans" cxnId="{957BB783-22BB-4BB6-B634-A444799B47CC}">
      <dgm:prSet/>
      <dgm:spPr/>
      <dgm:t>
        <a:bodyPr/>
        <a:lstStyle/>
        <a:p>
          <a:endParaRPr lang="en-US"/>
        </a:p>
      </dgm:t>
    </dgm:pt>
    <dgm:pt modelId="{3BF2A650-15A7-4DA0-9B85-661C8854B772}" type="sibTrans" cxnId="{957BB783-22BB-4BB6-B634-A444799B47CC}">
      <dgm:prSet/>
      <dgm:spPr/>
      <dgm:t>
        <a:bodyPr/>
        <a:lstStyle/>
        <a:p>
          <a:endParaRPr lang="en-US"/>
        </a:p>
      </dgm:t>
    </dgm:pt>
    <dgm:pt modelId="{AF804F96-CF3D-4557-8CC1-06DE7B8E17FB}">
      <dgm:prSet/>
      <dgm:spPr/>
      <dgm:t>
        <a:bodyPr/>
        <a:lstStyle/>
        <a:p>
          <a:r>
            <a:rPr lang="en-US"/>
            <a:t>Dùng để chọn Anchor Box tốt nhất trong Faster R-CNN</a:t>
          </a:r>
        </a:p>
      </dgm:t>
    </dgm:pt>
    <dgm:pt modelId="{EF200761-5690-40C2-91F8-BFEFD4A0ED08}" type="parTrans" cxnId="{5E07E77A-8F81-47BC-A2DE-DEDA15E7E595}">
      <dgm:prSet/>
      <dgm:spPr/>
      <dgm:t>
        <a:bodyPr/>
        <a:lstStyle/>
        <a:p>
          <a:endParaRPr lang="en-US"/>
        </a:p>
      </dgm:t>
    </dgm:pt>
    <dgm:pt modelId="{926B271F-DC48-4DF1-9226-88ADFB04EC25}" type="sibTrans" cxnId="{5E07E77A-8F81-47BC-A2DE-DEDA15E7E595}">
      <dgm:prSet/>
      <dgm:spPr/>
      <dgm:t>
        <a:bodyPr/>
        <a:lstStyle/>
        <a:p>
          <a:endParaRPr lang="en-US"/>
        </a:p>
      </dgm:t>
    </dgm:pt>
    <dgm:pt modelId="{C0B89B55-99BB-42B3-BE16-3A900100CE92}">
      <dgm:prSet/>
      <dgm:spPr/>
      <dgm:t>
        <a:bodyPr/>
        <a:lstStyle/>
        <a:p>
          <a:r>
            <a:rPr lang="en-US"/>
            <a:t>Loại bỏ bounding box thừa trong NMS</a:t>
          </a:r>
        </a:p>
      </dgm:t>
    </dgm:pt>
    <dgm:pt modelId="{082E1549-CEE0-41FA-B52B-2444A29DA046}" type="parTrans" cxnId="{97478F4E-860B-474B-9EFF-B064AB948567}">
      <dgm:prSet/>
      <dgm:spPr/>
      <dgm:t>
        <a:bodyPr/>
        <a:lstStyle/>
        <a:p>
          <a:endParaRPr lang="en-US"/>
        </a:p>
      </dgm:t>
    </dgm:pt>
    <dgm:pt modelId="{73AF7F41-21A9-4D06-A80F-A622C8BA80D8}" type="sibTrans" cxnId="{97478F4E-860B-474B-9EFF-B064AB948567}">
      <dgm:prSet/>
      <dgm:spPr/>
      <dgm:t>
        <a:bodyPr/>
        <a:lstStyle/>
        <a:p>
          <a:endParaRPr lang="en-US"/>
        </a:p>
      </dgm:t>
    </dgm:pt>
    <dgm:pt modelId="{C8E51AE5-85B1-40C1-9525-7A13CCC347D5}" type="pres">
      <dgm:prSet presAssocID="{72C1A3A9-68C7-40C1-A008-C3C7E206BDDD}" presName="linear" presStyleCnt="0">
        <dgm:presLayoutVars>
          <dgm:animLvl val="lvl"/>
          <dgm:resizeHandles val="exact"/>
        </dgm:presLayoutVars>
      </dgm:prSet>
      <dgm:spPr/>
    </dgm:pt>
    <dgm:pt modelId="{985DFA3C-70A8-4663-BBE7-DE6FD9506D64}" type="pres">
      <dgm:prSet presAssocID="{3822E718-4EA0-466F-AB0C-9ADA6D8737DE}" presName="parentText" presStyleLbl="node1" presStyleIdx="0" presStyleCnt="4">
        <dgm:presLayoutVars>
          <dgm:chMax val="0"/>
          <dgm:bulletEnabled val="1"/>
        </dgm:presLayoutVars>
      </dgm:prSet>
      <dgm:spPr/>
    </dgm:pt>
    <dgm:pt modelId="{1383CC2B-3D1B-4080-9A5B-C9A79E932358}" type="pres">
      <dgm:prSet presAssocID="{7E1FA7BD-F83A-4F4F-8F6E-7AD44FAA6F25}" presName="spacer" presStyleCnt="0"/>
      <dgm:spPr/>
    </dgm:pt>
    <dgm:pt modelId="{905629DD-7B60-4D9D-AB41-304EF7E32812}" type="pres">
      <dgm:prSet presAssocID="{397BD295-BF4D-4EE3-8B66-BB803C935D83}" presName="parentText" presStyleLbl="node1" presStyleIdx="1" presStyleCnt="4">
        <dgm:presLayoutVars>
          <dgm:chMax val="0"/>
          <dgm:bulletEnabled val="1"/>
        </dgm:presLayoutVars>
      </dgm:prSet>
      <dgm:spPr/>
    </dgm:pt>
    <dgm:pt modelId="{FD707E46-10AD-4F39-B9CE-25376FEDC770}" type="pres">
      <dgm:prSet presAssocID="{3BF2A650-15A7-4DA0-9B85-661C8854B772}" presName="spacer" presStyleCnt="0"/>
      <dgm:spPr/>
    </dgm:pt>
    <dgm:pt modelId="{7AF0D6DF-6937-4E36-AA0F-F34279C29161}" type="pres">
      <dgm:prSet presAssocID="{AF804F96-CF3D-4557-8CC1-06DE7B8E17FB}" presName="parentText" presStyleLbl="node1" presStyleIdx="2" presStyleCnt="4">
        <dgm:presLayoutVars>
          <dgm:chMax val="0"/>
          <dgm:bulletEnabled val="1"/>
        </dgm:presLayoutVars>
      </dgm:prSet>
      <dgm:spPr/>
    </dgm:pt>
    <dgm:pt modelId="{B94BC61A-276F-4C19-9358-AA1B2375C319}" type="pres">
      <dgm:prSet presAssocID="{926B271F-DC48-4DF1-9226-88ADFB04EC25}" presName="spacer" presStyleCnt="0"/>
      <dgm:spPr/>
    </dgm:pt>
    <dgm:pt modelId="{BD80FACE-4ACE-4808-BBFD-5A7C12DC395F}" type="pres">
      <dgm:prSet presAssocID="{C0B89B55-99BB-42B3-BE16-3A900100CE92}" presName="parentText" presStyleLbl="node1" presStyleIdx="3" presStyleCnt="4">
        <dgm:presLayoutVars>
          <dgm:chMax val="0"/>
          <dgm:bulletEnabled val="1"/>
        </dgm:presLayoutVars>
      </dgm:prSet>
      <dgm:spPr/>
    </dgm:pt>
  </dgm:ptLst>
  <dgm:cxnLst>
    <dgm:cxn modelId="{8FC63832-93FE-408C-9946-EC70CFCEB9DB}" type="presOf" srcId="{AF804F96-CF3D-4557-8CC1-06DE7B8E17FB}" destId="{7AF0D6DF-6937-4E36-AA0F-F34279C29161}" srcOrd="0" destOrd="0" presId="urn:microsoft.com/office/officeart/2005/8/layout/vList2"/>
    <dgm:cxn modelId="{264C1333-E30C-44E2-9E45-A1ED6E2C311A}" type="presOf" srcId="{397BD295-BF4D-4EE3-8B66-BB803C935D83}" destId="{905629DD-7B60-4D9D-AB41-304EF7E32812}" srcOrd="0" destOrd="0" presId="urn:microsoft.com/office/officeart/2005/8/layout/vList2"/>
    <dgm:cxn modelId="{97478F4E-860B-474B-9EFF-B064AB948567}" srcId="{72C1A3A9-68C7-40C1-A008-C3C7E206BDDD}" destId="{C0B89B55-99BB-42B3-BE16-3A900100CE92}" srcOrd="3" destOrd="0" parTransId="{082E1549-CEE0-41FA-B52B-2444A29DA046}" sibTransId="{73AF7F41-21A9-4D06-A80F-A622C8BA80D8}"/>
    <dgm:cxn modelId="{BDDA1057-C5E0-4285-AB9D-1021E8FF84FE}" srcId="{72C1A3A9-68C7-40C1-A008-C3C7E206BDDD}" destId="{3822E718-4EA0-466F-AB0C-9ADA6D8737DE}" srcOrd="0" destOrd="0" parTransId="{02946404-5A58-4E1C-BFD8-F62DDF90ECD6}" sibTransId="{7E1FA7BD-F83A-4F4F-8F6E-7AD44FAA6F25}"/>
    <dgm:cxn modelId="{5E07E77A-8F81-47BC-A2DE-DEDA15E7E595}" srcId="{72C1A3A9-68C7-40C1-A008-C3C7E206BDDD}" destId="{AF804F96-CF3D-4557-8CC1-06DE7B8E17FB}" srcOrd="2" destOrd="0" parTransId="{EF200761-5690-40C2-91F8-BFEFD4A0ED08}" sibTransId="{926B271F-DC48-4DF1-9226-88ADFB04EC25}"/>
    <dgm:cxn modelId="{957BB783-22BB-4BB6-B634-A444799B47CC}" srcId="{72C1A3A9-68C7-40C1-A008-C3C7E206BDDD}" destId="{397BD295-BF4D-4EE3-8B66-BB803C935D83}" srcOrd="1" destOrd="0" parTransId="{9094065F-B2EF-4BF0-A703-2A4394D61FF1}" sibTransId="{3BF2A650-15A7-4DA0-9B85-661C8854B772}"/>
    <dgm:cxn modelId="{974667B4-46DC-4318-ABDB-15DADE07F456}" type="presOf" srcId="{C0B89B55-99BB-42B3-BE16-3A900100CE92}" destId="{BD80FACE-4ACE-4808-BBFD-5A7C12DC395F}" srcOrd="0" destOrd="0" presId="urn:microsoft.com/office/officeart/2005/8/layout/vList2"/>
    <dgm:cxn modelId="{57CF55C4-A978-4C9E-B581-A998A091619A}" type="presOf" srcId="{3822E718-4EA0-466F-AB0C-9ADA6D8737DE}" destId="{985DFA3C-70A8-4663-BBE7-DE6FD9506D64}" srcOrd="0" destOrd="0" presId="urn:microsoft.com/office/officeart/2005/8/layout/vList2"/>
    <dgm:cxn modelId="{4254CBEF-6867-471E-B7F6-4657F35257E3}" type="presOf" srcId="{72C1A3A9-68C7-40C1-A008-C3C7E206BDDD}" destId="{C8E51AE5-85B1-40C1-9525-7A13CCC347D5}" srcOrd="0" destOrd="0" presId="urn:microsoft.com/office/officeart/2005/8/layout/vList2"/>
    <dgm:cxn modelId="{5F7FC03F-2ACB-4869-BAA6-F7699BD6F8F6}" type="presParOf" srcId="{C8E51AE5-85B1-40C1-9525-7A13CCC347D5}" destId="{985DFA3C-70A8-4663-BBE7-DE6FD9506D64}" srcOrd="0" destOrd="0" presId="urn:microsoft.com/office/officeart/2005/8/layout/vList2"/>
    <dgm:cxn modelId="{E36DC8E4-078E-4047-B30A-476F6BEDFD48}" type="presParOf" srcId="{C8E51AE5-85B1-40C1-9525-7A13CCC347D5}" destId="{1383CC2B-3D1B-4080-9A5B-C9A79E932358}" srcOrd="1" destOrd="0" presId="urn:microsoft.com/office/officeart/2005/8/layout/vList2"/>
    <dgm:cxn modelId="{50719CA9-4ABF-433F-9FDE-CA22192FDFA7}" type="presParOf" srcId="{C8E51AE5-85B1-40C1-9525-7A13CCC347D5}" destId="{905629DD-7B60-4D9D-AB41-304EF7E32812}" srcOrd="2" destOrd="0" presId="urn:microsoft.com/office/officeart/2005/8/layout/vList2"/>
    <dgm:cxn modelId="{32AA46C7-2260-4216-888D-EA67FDF2BD66}" type="presParOf" srcId="{C8E51AE5-85B1-40C1-9525-7A13CCC347D5}" destId="{FD707E46-10AD-4F39-B9CE-25376FEDC770}" srcOrd="3" destOrd="0" presId="urn:microsoft.com/office/officeart/2005/8/layout/vList2"/>
    <dgm:cxn modelId="{43FA78C5-1130-4EA7-9AA3-762C3ABCF454}" type="presParOf" srcId="{C8E51AE5-85B1-40C1-9525-7A13CCC347D5}" destId="{7AF0D6DF-6937-4E36-AA0F-F34279C29161}" srcOrd="4" destOrd="0" presId="urn:microsoft.com/office/officeart/2005/8/layout/vList2"/>
    <dgm:cxn modelId="{9719EC34-ED6A-43C6-AB3F-872416B2732A}" type="presParOf" srcId="{C8E51AE5-85B1-40C1-9525-7A13CCC347D5}" destId="{B94BC61A-276F-4C19-9358-AA1B2375C319}" srcOrd="5" destOrd="0" presId="urn:microsoft.com/office/officeart/2005/8/layout/vList2"/>
    <dgm:cxn modelId="{F63214FE-38E8-4E31-B8F3-B92F136FB573}" type="presParOf" srcId="{C8E51AE5-85B1-40C1-9525-7A13CCC347D5}" destId="{BD80FACE-4ACE-4808-BBFD-5A7C12DC395F}"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E96831-AC51-4AA3-B194-E2746DF16C30}">
      <dsp:nvSpPr>
        <dsp:cNvPr id="0" name=""/>
        <dsp:cNvSpPr/>
      </dsp:nvSpPr>
      <dsp:spPr>
        <a:xfrm>
          <a:off x="0" y="0"/>
          <a:ext cx="8742263" cy="811669"/>
        </a:xfrm>
        <a:prstGeom prst="roundRect">
          <a:avLst>
            <a:gd name="adj" fmla="val 10000"/>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l" defTabSz="1555750">
            <a:lnSpc>
              <a:spcPct val="90000"/>
            </a:lnSpc>
            <a:spcBef>
              <a:spcPct val="0"/>
            </a:spcBef>
            <a:spcAft>
              <a:spcPct val="35000"/>
            </a:spcAft>
            <a:buNone/>
          </a:pPr>
          <a:r>
            <a:rPr lang="en-US" sz="3500" kern="1200"/>
            <a:t>Giới thiệu bài toán Object Detection</a:t>
          </a:r>
        </a:p>
      </dsp:txBody>
      <dsp:txXfrm>
        <a:off x="23773" y="23773"/>
        <a:ext cx="7797822" cy="764123"/>
      </dsp:txXfrm>
    </dsp:sp>
    <dsp:sp modelId="{36B421D8-FFED-4334-B04F-18489C8BB89B}">
      <dsp:nvSpPr>
        <dsp:cNvPr id="0" name=""/>
        <dsp:cNvSpPr/>
      </dsp:nvSpPr>
      <dsp:spPr>
        <a:xfrm>
          <a:off x="732164" y="959245"/>
          <a:ext cx="8742263" cy="811669"/>
        </a:xfrm>
        <a:prstGeom prst="roundRect">
          <a:avLst>
            <a:gd name="adj" fmla="val 10000"/>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l" defTabSz="1555750">
            <a:lnSpc>
              <a:spcPct val="90000"/>
            </a:lnSpc>
            <a:spcBef>
              <a:spcPct val="0"/>
            </a:spcBef>
            <a:spcAft>
              <a:spcPct val="35000"/>
            </a:spcAft>
            <a:buNone/>
          </a:pPr>
          <a:r>
            <a:rPr lang="en-US" sz="3500" kern="1200"/>
            <a:t>R-CNN</a:t>
          </a:r>
        </a:p>
      </dsp:txBody>
      <dsp:txXfrm>
        <a:off x="755937" y="983018"/>
        <a:ext cx="7434967" cy="764123"/>
      </dsp:txXfrm>
    </dsp:sp>
    <dsp:sp modelId="{CFC5F6B7-D7F4-40B2-B062-7683B0F09378}">
      <dsp:nvSpPr>
        <dsp:cNvPr id="0" name=""/>
        <dsp:cNvSpPr/>
      </dsp:nvSpPr>
      <dsp:spPr>
        <a:xfrm>
          <a:off x="1453401" y="1918490"/>
          <a:ext cx="8742263" cy="811669"/>
        </a:xfrm>
        <a:prstGeom prst="roundRect">
          <a:avLst>
            <a:gd name="adj" fmla="val 10000"/>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l" defTabSz="1555750">
            <a:lnSpc>
              <a:spcPct val="90000"/>
            </a:lnSpc>
            <a:spcBef>
              <a:spcPct val="0"/>
            </a:spcBef>
            <a:spcAft>
              <a:spcPct val="35000"/>
            </a:spcAft>
            <a:buNone/>
          </a:pPr>
          <a:r>
            <a:rPr lang="en-US" sz="3500" kern="1200"/>
            <a:t>Fast R-CNN</a:t>
          </a:r>
        </a:p>
      </dsp:txBody>
      <dsp:txXfrm>
        <a:off x="1477174" y="1942263"/>
        <a:ext cx="7445895" cy="764123"/>
      </dsp:txXfrm>
    </dsp:sp>
    <dsp:sp modelId="{126D0272-5A85-4A43-BC09-E45BD3365BC9}">
      <dsp:nvSpPr>
        <dsp:cNvPr id="0" name=""/>
        <dsp:cNvSpPr/>
      </dsp:nvSpPr>
      <dsp:spPr>
        <a:xfrm>
          <a:off x="2185565" y="2877735"/>
          <a:ext cx="8742263" cy="811669"/>
        </a:xfrm>
        <a:prstGeom prst="roundRect">
          <a:avLst>
            <a:gd name="adj" fmla="val 10000"/>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l" defTabSz="1555750">
            <a:lnSpc>
              <a:spcPct val="90000"/>
            </a:lnSpc>
            <a:spcBef>
              <a:spcPct val="0"/>
            </a:spcBef>
            <a:spcAft>
              <a:spcPct val="35000"/>
            </a:spcAft>
            <a:buNone/>
          </a:pPr>
          <a:r>
            <a:rPr lang="en-US" sz="3500" kern="1200"/>
            <a:t>Faster R-CNN</a:t>
          </a:r>
        </a:p>
      </dsp:txBody>
      <dsp:txXfrm>
        <a:off x="2209338" y="2901508"/>
        <a:ext cx="7434967" cy="764123"/>
      </dsp:txXfrm>
    </dsp:sp>
    <dsp:sp modelId="{60DD486A-C3F6-45B7-AC4D-2EECEA8EACFF}">
      <dsp:nvSpPr>
        <dsp:cNvPr id="0" name=""/>
        <dsp:cNvSpPr/>
      </dsp:nvSpPr>
      <dsp:spPr>
        <a:xfrm>
          <a:off x="8214678" y="621664"/>
          <a:ext cx="527584" cy="527584"/>
        </a:xfrm>
        <a:prstGeom prst="downArrow">
          <a:avLst>
            <a:gd name="adj1" fmla="val 55000"/>
            <a:gd name="adj2" fmla="val 45000"/>
          </a:avLst>
        </a:prstGeom>
        <a:solidFill>
          <a:schemeClr val="dk2">
            <a:alpha val="90000"/>
            <a:tint val="40000"/>
            <a:hueOff val="0"/>
            <a:satOff val="0"/>
            <a:lumOff val="0"/>
            <a:alphaOff val="0"/>
          </a:schemeClr>
        </a:solidFill>
        <a:ln w="1905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9210" tIns="29210" rIns="29210" bIns="29210" numCol="1" spcCol="1270" anchor="ctr" anchorCtr="0">
          <a:noAutofit/>
        </a:bodyPr>
        <a:lstStyle/>
        <a:p>
          <a:pPr marL="0" lvl="0" indent="0" algn="ctr" defTabSz="1022350">
            <a:lnSpc>
              <a:spcPct val="90000"/>
            </a:lnSpc>
            <a:spcBef>
              <a:spcPct val="0"/>
            </a:spcBef>
            <a:spcAft>
              <a:spcPct val="35000"/>
            </a:spcAft>
            <a:buNone/>
          </a:pPr>
          <a:endParaRPr lang="en-US" sz="2300" kern="1200"/>
        </a:p>
      </dsp:txBody>
      <dsp:txXfrm>
        <a:off x="8333384" y="621664"/>
        <a:ext cx="290172" cy="397007"/>
      </dsp:txXfrm>
    </dsp:sp>
    <dsp:sp modelId="{7512E1C6-1F43-4059-8685-30BDDD820166}">
      <dsp:nvSpPr>
        <dsp:cNvPr id="0" name=""/>
        <dsp:cNvSpPr/>
      </dsp:nvSpPr>
      <dsp:spPr>
        <a:xfrm>
          <a:off x="8946842" y="1580910"/>
          <a:ext cx="527584" cy="527584"/>
        </a:xfrm>
        <a:prstGeom prst="downArrow">
          <a:avLst>
            <a:gd name="adj1" fmla="val 55000"/>
            <a:gd name="adj2" fmla="val 45000"/>
          </a:avLst>
        </a:prstGeom>
        <a:solidFill>
          <a:schemeClr val="dk2">
            <a:alpha val="90000"/>
            <a:tint val="40000"/>
            <a:hueOff val="0"/>
            <a:satOff val="0"/>
            <a:lumOff val="0"/>
            <a:alphaOff val="0"/>
          </a:schemeClr>
        </a:solidFill>
        <a:ln w="1905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9210" tIns="29210" rIns="29210" bIns="29210" numCol="1" spcCol="1270" anchor="ctr" anchorCtr="0">
          <a:noAutofit/>
        </a:bodyPr>
        <a:lstStyle/>
        <a:p>
          <a:pPr marL="0" lvl="0" indent="0" algn="ctr" defTabSz="1022350">
            <a:lnSpc>
              <a:spcPct val="90000"/>
            </a:lnSpc>
            <a:spcBef>
              <a:spcPct val="0"/>
            </a:spcBef>
            <a:spcAft>
              <a:spcPct val="35000"/>
            </a:spcAft>
            <a:buNone/>
          </a:pPr>
          <a:endParaRPr lang="en-US" sz="2300" kern="1200"/>
        </a:p>
      </dsp:txBody>
      <dsp:txXfrm>
        <a:off x="9065548" y="1580910"/>
        <a:ext cx="290172" cy="397007"/>
      </dsp:txXfrm>
    </dsp:sp>
    <dsp:sp modelId="{06B1CB96-4230-411F-9B11-5D8C85B949B3}">
      <dsp:nvSpPr>
        <dsp:cNvPr id="0" name=""/>
        <dsp:cNvSpPr/>
      </dsp:nvSpPr>
      <dsp:spPr>
        <a:xfrm>
          <a:off x="9668079" y="2540155"/>
          <a:ext cx="527584" cy="527584"/>
        </a:xfrm>
        <a:prstGeom prst="downArrow">
          <a:avLst>
            <a:gd name="adj1" fmla="val 55000"/>
            <a:gd name="adj2" fmla="val 45000"/>
          </a:avLst>
        </a:prstGeom>
        <a:solidFill>
          <a:schemeClr val="dk2">
            <a:alpha val="90000"/>
            <a:tint val="40000"/>
            <a:hueOff val="0"/>
            <a:satOff val="0"/>
            <a:lumOff val="0"/>
            <a:alphaOff val="0"/>
          </a:schemeClr>
        </a:solidFill>
        <a:ln w="1905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9210" tIns="29210" rIns="29210" bIns="29210" numCol="1" spcCol="1270" anchor="ctr" anchorCtr="0">
          <a:noAutofit/>
        </a:bodyPr>
        <a:lstStyle/>
        <a:p>
          <a:pPr marL="0" lvl="0" indent="0" algn="ctr" defTabSz="1022350">
            <a:lnSpc>
              <a:spcPct val="90000"/>
            </a:lnSpc>
            <a:spcBef>
              <a:spcPct val="0"/>
            </a:spcBef>
            <a:spcAft>
              <a:spcPct val="35000"/>
            </a:spcAft>
            <a:buNone/>
          </a:pPr>
          <a:endParaRPr lang="en-US" sz="2300" kern="1200"/>
        </a:p>
      </dsp:txBody>
      <dsp:txXfrm>
        <a:off x="9786785" y="2540155"/>
        <a:ext cx="290172" cy="39700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2458A6-FA87-40FA-8D05-971EEF3BA480}">
      <dsp:nvSpPr>
        <dsp:cNvPr id="0" name=""/>
        <dsp:cNvSpPr/>
      </dsp:nvSpPr>
      <dsp:spPr>
        <a:xfrm>
          <a:off x="0" y="39776"/>
          <a:ext cx="6253721" cy="1603192"/>
        </a:xfrm>
        <a:prstGeom prst="roundRect">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kern="1200"/>
            <a:t>Vấn đề với R-CNN:</a:t>
          </a:r>
        </a:p>
      </dsp:txBody>
      <dsp:txXfrm>
        <a:off x="78261" y="118037"/>
        <a:ext cx="6097199" cy="1446670"/>
      </dsp:txXfrm>
    </dsp:sp>
    <dsp:sp modelId="{D2AE9940-F166-4390-BAFE-3E627506CCF8}">
      <dsp:nvSpPr>
        <dsp:cNvPr id="0" name=""/>
        <dsp:cNvSpPr/>
      </dsp:nvSpPr>
      <dsp:spPr>
        <a:xfrm>
          <a:off x="0" y="1726488"/>
          <a:ext cx="6253721" cy="1603192"/>
        </a:xfrm>
        <a:prstGeom prst="roundRect">
          <a:avLst/>
        </a:prstGeom>
        <a:solidFill>
          <a:schemeClr val="accent5">
            <a:hueOff val="-6076075"/>
            <a:satOff val="-413"/>
            <a:lumOff val="981"/>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kern="1200"/>
            <a:t>+ Chậm: Mỗi vùng đề xuất đều phải chạy qua CNN dẫn đến tốc độ rất chậm</a:t>
          </a:r>
        </a:p>
      </dsp:txBody>
      <dsp:txXfrm>
        <a:off x="78261" y="1804749"/>
        <a:ext cx="6097199" cy="1446670"/>
      </dsp:txXfrm>
    </dsp:sp>
    <dsp:sp modelId="{070F8237-55BD-49EF-871D-7B45616B8FEA}">
      <dsp:nvSpPr>
        <dsp:cNvPr id="0" name=""/>
        <dsp:cNvSpPr/>
      </dsp:nvSpPr>
      <dsp:spPr>
        <a:xfrm>
          <a:off x="0" y="3413201"/>
          <a:ext cx="6253721" cy="1603192"/>
        </a:xfrm>
        <a:prstGeom prst="roundRect">
          <a:avLst/>
        </a:prstGeom>
        <a:solidFill>
          <a:schemeClr val="accent5">
            <a:hueOff val="-12152150"/>
            <a:satOff val="-826"/>
            <a:lumOff val="1961"/>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kern="1200"/>
            <a:t>+ Không tối ưu: Không chia sẻ tính toán giữa các vùng đề xuất. </a:t>
          </a:r>
        </a:p>
      </dsp:txBody>
      <dsp:txXfrm>
        <a:off x="78261" y="3491462"/>
        <a:ext cx="6097199" cy="144667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5DFA3C-70A8-4663-BBE7-DE6FD9506D64}">
      <dsp:nvSpPr>
        <dsp:cNvPr id="0" name=""/>
        <dsp:cNvSpPr/>
      </dsp:nvSpPr>
      <dsp:spPr>
        <a:xfrm>
          <a:off x="0" y="571869"/>
          <a:ext cx="10515600" cy="737099"/>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kern="1200" dirty="0" err="1"/>
            <a:t>Dùng</a:t>
          </a:r>
          <a:r>
            <a:rPr lang="en-US" sz="3000" kern="1200" dirty="0"/>
            <a:t> </a:t>
          </a:r>
          <a:r>
            <a:rPr lang="en-US" sz="3000" kern="1200" dirty="0" err="1"/>
            <a:t>để</a:t>
          </a:r>
          <a:r>
            <a:rPr lang="en-US" sz="3000" kern="1200" dirty="0"/>
            <a:t> </a:t>
          </a:r>
          <a:r>
            <a:rPr lang="en-US" sz="3000" kern="1200" dirty="0" err="1"/>
            <a:t>đo</a:t>
          </a:r>
          <a:r>
            <a:rPr lang="en-US" sz="3000" kern="1200" dirty="0"/>
            <a:t> </a:t>
          </a:r>
          <a:r>
            <a:rPr lang="en-US" sz="3000" kern="1200" dirty="0" err="1"/>
            <a:t>độ</a:t>
          </a:r>
          <a:r>
            <a:rPr lang="en-US" sz="3000" kern="1200" dirty="0"/>
            <a:t> </a:t>
          </a:r>
          <a:r>
            <a:rPr lang="en-US" sz="3000" kern="1200" dirty="0" err="1"/>
            <a:t>chồng</a:t>
          </a:r>
          <a:r>
            <a:rPr lang="en-US" sz="3000" kern="1200" dirty="0"/>
            <a:t> </a:t>
          </a:r>
          <a:r>
            <a:rPr lang="en-US" sz="3000" kern="1200" dirty="0" err="1"/>
            <a:t>lấp</a:t>
          </a:r>
          <a:r>
            <a:rPr lang="en-US" sz="3000" kern="1200" dirty="0"/>
            <a:t> </a:t>
          </a:r>
          <a:r>
            <a:rPr lang="en-US" sz="3000" kern="1200" dirty="0" err="1"/>
            <a:t>giữa</a:t>
          </a:r>
          <a:r>
            <a:rPr lang="en-US" sz="3000" kern="1200" dirty="0"/>
            <a:t> 2 bounding boxes</a:t>
          </a:r>
        </a:p>
      </dsp:txBody>
      <dsp:txXfrm>
        <a:off x="35982" y="607851"/>
        <a:ext cx="10443636" cy="665135"/>
      </dsp:txXfrm>
    </dsp:sp>
    <dsp:sp modelId="{905629DD-7B60-4D9D-AB41-304EF7E32812}">
      <dsp:nvSpPr>
        <dsp:cNvPr id="0" name=""/>
        <dsp:cNvSpPr/>
      </dsp:nvSpPr>
      <dsp:spPr>
        <a:xfrm>
          <a:off x="0" y="1395369"/>
          <a:ext cx="10515600" cy="737099"/>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kern="1200" dirty="0" err="1"/>
            <a:t>Dùng</a:t>
          </a:r>
          <a:r>
            <a:rPr lang="en-US" sz="3000" kern="1200" dirty="0"/>
            <a:t> </a:t>
          </a:r>
          <a:r>
            <a:rPr lang="en-US" sz="3000" kern="1200" dirty="0" err="1"/>
            <a:t>để</a:t>
          </a:r>
          <a:r>
            <a:rPr lang="en-US" sz="3000" kern="1200" dirty="0"/>
            <a:t> </a:t>
          </a:r>
          <a:r>
            <a:rPr lang="en-US" sz="3000" kern="1200" dirty="0" err="1"/>
            <a:t>đánh</a:t>
          </a:r>
          <a:r>
            <a:rPr lang="en-US" sz="3000" kern="1200" dirty="0"/>
            <a:t> </a:t>
          </a:r>
          <a:r>
            <a:rPr lang="en-US" sz="3000" kern="1200" dirty="0" err="1"/>
            <a:t>giá</a:t>
          </a:r>
          <a:r>
            <a:rPr lang="en-US" sz="3000" kern="1200" dirty="0"/>
            <a:t> </a:t>
          </a:r>
          <a:r>
            <a:rPr lang="en-US" sz="3000" kern="1200" dirty="0" err="1"/>
            <a:t>chất</a:t>
          </a:r>
          <a:r>
            <a:rPr lang="en-US" sz="3000" kern="1200" dirty="0"/>
            <a:t> </a:t>
          </a:r>
          <a:r>
            <a:rPr lang="en-US" sz="3000" kern="1200" dirty="0" err="1"/>
            <a:t>lượng</a:t>
          </a:r>
          <a:r>
            <a:rPr lang="en-US" sz="3000" kern="1200" dirty="0"/>
            <a:t> </a:t>
          </a:r>
          <a:r>
            <a:rPr lang="en-US" sz="3000" kern="1200" dirty="0" err="1"/>
            <a:t>dự</a:t>
          </a:r>
          <a:r>
            <a:rPr lang="en-US" sz="3000" kern="1200" dirty="0"/>
            <a:t> </a:t>
          </a:r>
          <a:r>
            <a:rPr lang="en-US" sz="3000" kern="1200" dirty="0" err="1"/>
            <a:t>đoán</a:t>
          </a:r>
          <a:r>
            <a:rPr lang="en-US" sz="3000" kern="1200" dirty="0"/>
            <a:t> </a:t>
          </a:r>
          <a:r>
            <a:rPr lang="en-US" sz="3000" kern="1200" dirty="0" err="1"/>
            <a:t>trong</a:t>
          </a:r>
          <a:r>
            <a:rPr lang="en-US" sz="3000" kern="1200" dirty="0"/>
            <a:t> Object Detection</a:t>
          </a:r>
        </a:p>
      </dsp:txBody>
      <dsp:txXfrm>
        <a:off x="35982" y="1431351"/>
        <a:ext cx="10443636" cy="665135"/>
      </dsp:txXfrm>
    </dsp:sp>
    <dsp:sp modelId="{7AF0D6DF-6937-4E36-AA0F-F34279C29161}">
      <dsp:nvSpPr>
        <dsp:cNvPr id="0" name=""/>
        <dsp:cNvSpPr/>
      </dsp:nvSpPr>
      <dsp:spPr>
        <a:xfrm>
          <a:off x="0" y="2218869"/>
          <a:ext cx="10515600" cy="737099"/>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kern="1200"/>
            <a:t>Dùng để chọn Anchor Box tốt nhất trong Faster R-CNN</a:t>
          </a:r>
        </a:p>
      </dsp:txBody>
      <dsp:txXfrm>
        <a:off x="35982" y="2254851"/>
        <a:ext cx="10443636" cy="665135"/>
      </dsp:txXfrm>
    </dsp:sp>
    <dsp:sp modelId="{BD80FACE-4ACE-4808-BBFD-5A7C12DC395F}">
      <dsp:nvSpPr>
        <dsp:cNvPr id="0" name=""/>
        <dsp:cNvSpPr/>
      </dsp:nvSpPr>
      <dsp:spPr>
        <a:xfrm>
          <a:off x="0" y="3042369"/>
          <a:ext cx="10515600" cy="737099"/>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kern="1200"/>
            <a:t>Loại bỏ bounding box thừa trong NMS</a:t>
          </a:r>
        </a:p>
      </dsp:txBody>
      <dsp:txXfrm>
        <a:off x="35982" y="3078351"/>
        <a:ext cx="10443636" cy="665135"/>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C4B378-672D-2F04-EAAF-5642911F2E6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BCC00B5-39A7-18B9-3A00-3FADE242B76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10CBDCD-6E66-DDFF-3DA7-103019D7A385}"/>
              </a:ext>
            </a:extLst>
          </p:cNvPr>
          <p:cNvSpPr>
            <a:spLocks noGrp="1"/>
          </p:cNvSpPr>
          <p:nvPr>
            <p:ph type="dt" sz="half" idx="10"/>
          </p:nvPr>
        </p:nvSpPr>
        <p:spPr/>
        <p:txBody>
          <a:bodyPr/>
          <a:lstStyle/>
          <a:p>
            <a:fld id="{87360AF2-E407-4B33-A7D1-DB5F13B7F166}" type="datetimeFigureOut">
              <a:rPr lang="en-US" smtClean="0"/>
              <a:t>2/13/2025</a:t>
            </a:fld>
            <a:endParaRPr lang="en-US"/>
          </a:p>
        </p:txBody>
      </p:sp>
      <p:sp>
        <p:nvSpPr>
          <p:cNvPr id="5" name="Footer Placeholder 4">
            <a:extLst>
              <a:ext uri="{FF2B5EF4-FFF2-40B4-BE49-F238E27FC236}">
                <a16:creationId xmlns:a16="http://schemas.microsoft.com/office/drawing/2014/main" id="{CD646B2E-7175-A3F0-A278-83CE0D751D6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3E3A8E8-2B08-23BB-8B47-C3B32C238B62}"/>
              </a:ext>
            </a:extLst>
          </p:cNvPr>
          <p:cNvSpPr>
            <a:spLocks noGrp="1"/>
          </p:cNvSpPr>
          <p:nvPr>
            <p:ph type="sldNum" sz="quarter" idx="12"/>
          </p:nvPr>
        </p:nvSpPr>
        <p:spPr/>
        <p:txBody>
          <a:bodyPr/>
          <a:lstStyle/>
          <a:p>
            <a:fld id="{6F57CA40-4EBD-4627-8F32-AE925DF30ED7}" type="slidenum">
              <a:rPr lang="en-US" smtClean="0"/>
              <a:t>‹#›</a:t>
            </a:fld>
            <a:endParaRPr lang="en-US"/>
          </a:p>
        </p:txBody>
      </p:sp>
    </p:spTree>
    <p:extLst>
      <p:ext uri="{BB962C8B-B14F-4D97-AF65-F5344CB8AC3E}">
        <p14:creationId xmlns:p14="http://schemas.microsoft.com/office/powerpoint/2010/main" val="36977275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34EBD-5137-FF11-0990-C79DF63FC69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BD9B00C-A09C-F56D-BC8B-C1A74A6DE27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3AE083F-DEB5-1B3C-64AC-996675E42D4C}"/>
              </a:ext>
            </a:extLst>
          </p:cNvPr>
          <p:cNvSpPr>
            <a:spLocks noGrp="1"/>
          </p:cNvSpPr>
          <p:nvPr>
            <p:ph type="dt" sz="half" idx="10"/>
          </p:nvPr>
        </p:nvSpPr>
        <p:spPr/>
        <p:txBody>
          <a:bodyPr/>
          <a:lstStyle/>
          <a:p>
            <a:fld id="{87360AF2-E407-4B33-A7D1-DB5F13B7F166}" type="datetimeFigureOut">
              <a:rPr lang="en-US" smtClean="0"/>
              <a:t>2/13/2025</a:t>
            </a:fld>
            <a:endParaRPr lang="en-US"/>
          </a:p>
        </p:txBody>
      </p:sp>
      <p:sp>
        <p:nvSpPr>
          <p:cNvPr id="5" name="Footer Placeholder 4">
            <a:extLst>
              <a:ext uri="{FF2B5EF4-FFF2-40B4-BE49-F238E27FC236}">
                <a16:creationId xmlns:a16="http://schemas.microsoft.com/office/drawing/2014/main" id="{06D7DA48-A621-8935-C34B-D8A23B7BBC5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88895CF-FAB2-789D-ADAB-CA2928C35FB2}"/>
              </a:ext>
            </a:extLst>
          </p:cNvPr>
          <p:cNvSpPr>
            <a:spLocks noGrp="1"/>
          </p:cNvSpPr>
          <p:nvPr>
            <p:ph type="sldNum" sz="quarter" idx="12"/>
          </p:nvPr>
        </p:nvSpPr>
        <p:spPr/>
        <p:txBody>
          <a:bodyPr/>
          <a:lstStyle/>
          <a:p>
            <a:fld id="{6F57CA40-4EBD-4627-8F32-AE925DF30ED7}" type="slidenum">
              <a:rPr lang="en-US" smtClean="0"/>
              <a:t>‹#›</a:t>
            </a:fld>
            <a:endParaRPr lang="en-US"/>
          </a:p>
        </p:txBody>
      </p:sp>
    </p:spTree>
    <p:extLst>
      <p:ext uri="{BB962C8B-B14F-4D97-AF65-F5344CB8AC3E}">
        <p14:creationId xmlns:p14="http://schemas.microsoft.com/office/powerpoint/2010/main" val="11672715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7C2F7C3-EC2D-510B-1943-626A9A0927D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9902673-4DA8-AF8B-502D-E2D479E6193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E23270D-5856-B5C1-DB96-8071A16ADE34}"/>
              </a:ext>
            </a:extLst>
          </p:cNvPr>
          <p:cNvSpPr>
            <a:spLocks noGrp="1"/>
          </p:cNvSpPr>
          <p:nvPr>
            <p:ph type="dt" sz="half" idx="10"/>
          </p:nvPr>
        </p:nvSpPr>
        <p:spPr/>
        <p:txBody>
          <a:bodyPr/>
          <a:lstStyle/>
          <a:p>
            <a:fld id="{87360AF2-E407-4B33-A7D1-DB5F13B7F166}" type="datetimeFigureOut">
              <a:rPr lang="en-US" smtClean="0"/>
              <a:t>2/13/2025</a:t>
            </a:fld>
            <a:endParaRPr lang="en-US"/>
          </a:p>
        </p:txBody>
      </p:sp>
      <p:sp>
        <p:nvSpPr>
          <p:cNvPr id="5" name="Footer Placeholder 4">
            <a:extLst>
              <a:ext uri="{FF2B5EF4-FFF2-40B4-BE49-F238E27FC236}">
                <a16:creationId xmlns:a16="http://schemas.microsoft.com/office/drawing/2014/main" id="{4278BAEF-3B5B-F79E-11AE-0826A7EB527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D89358-34A1-16E8-ED23-C1DF0114E018}"/>
              </a:ext>
            </a:extLst>
          </p:cNvPr>
          <p:cNvSpPr>
            <a:spLocks noGrp="1"/>
          </p:cNvSpPr>
          <p:nvPr>
            <p:ph type="sldNum" sz="quarter" idx="12"/>
          </p:nvPr>
        </p:nvSpPr>
        <p:spPr/>
        <p:txBody>
          <a:bodyPr/>
          <a:lstStyle/>
          <a:p>
            <a:fld id="{6F57CA40-4EBD-4627-8F32-AE925DF30ED7}" type="slidenum">
              <a:rPr lang="en-US" smtClean="0"/>
              <a:t>‹#›</a:t>
            </a:fld>
            <a:endParaRPr lang="en-US"/>
          </a:p>
        </p:txBody>
      </p:sp>
    </p:spTree>
    <p:extLst>
      <p:ext uri="{BB962C8B-B14F-4D97-AF65-F5344CB8AC3E}">
        <p14:creationId xmlns:p14="http://schemas.microsoft.com/office/powerpoint/2010/main" val="1425199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53E1AB-3423-9D7F-89B9-E6C5975548C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C6A6A1B-5B18-878E-D0FB-E508315FD02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B595047-85A1-F06D-8867-561C17E21154}"/>
              </a:ext>
            </a:extLst>
          </p:cNvPr>
          <p:cNvSpPr>
            <a:spLocks noGrp="1"/>
          </p:cNvSpPr>
          <p:nvPr>
            <p:ph type="dt" sz="half" idx="10"/>
          </p:nvPr>
        </p:nvSpPr>
        <p:spPr/>
        <p:txBody>
          <a:bodyPr/>
          <a:lstStyle/>
          <a:p>
            <a:fld id="{87360AF2-E407-4B33-A7D1-DB5F13B7F166}" type="datetimeFigureOut">
              <a:rPr lang="en-US" smtClean="0"/>
              <a:t>2/13/2025</a:t>
            </a:fld>
            <a:endParaRPr lang="en-US"/>
          </a:p>
        </p:txBody>
      </p:sp>
      <p:sp>
        <p:nvSpPr>
          <p:cNvPr id="5" name="Footer Placeholder 4">
            <a:extLst>
              <a:ext uri="{FF2B5EF4-FFF2-40B4-BE49-F238E27FC236}">
                <a16:creationId xmlns:a16="http://schemas.microsoft.com/office/drawing/2014/main" id="{01449185-27E9-5AE5-A801-C400DB6C8E3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ACCDFD-BC24-596E-60F3-9940BB4C4F31}"/>
              </a:ext>
            </a:extLst>
          </p:cNvPr>
          <p:cNvSpPr>
            <a:spLocks noGrp="1"/>
          </p:cNvSpPr>
          <p:nvPr>
            <p:ph type="sldNum" sz="quarter" idx="12"/>
          </p:nvPr>
        </p:nvSpPr>
        <p:spPr/>
        <p:txBody>
          <a:bodyPr/>
          <a:lstStyle/>
          <a:p>
            <a:fld id="{6F57CA40-4EBD-4627-8F32-AE925DF30ED7}" type="slidenum">
              <a:rPr lang="en-US" smtClean="0"/>
              <a:t>‹#›</a:t>
            </a:fld>
            <a:endParaRPr lang="en-US"/>
          </a:p>
        </p:txBody>
      </p:sp>
    </p:spTree>
    <p:extLst>
      <p:ext uri="{BB962C8B-B14F-4D97-AF65-F5344CB8AC3E}">
        <p14:creationId xmlns:p14="http://schemas.microsoft.com/office/powerpoint/2010/main" val="40839502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E52E7E-65C9-3E5C-1ACD-10D3CBA9723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8DCE505-0ACE-AEB3-FA91-36AED5EE0E26}"/>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051F871-5F62-8945-AE36-94F499FE5DE1}"/>
              </a:ext>
            </a:extLst>
          </p:cNvPr>
          <p:cNvSpPr>
            <a:spLocks noGrp="1"/>
          </p:cNvSpPr>
          <p:nvPr>
            <p:ph type="dt" sz="half" idx="10"/>
          </p:nvPr>
        </p:nvSpPr>
        <p:spPr/>
        <p:txBody>
          <a:bodyPr/>
          <a:lstStyle/>
          <a:p>
            <a:fld id="{87360AF2-E407-4B33-A7D1-DB5F13B7F166}" type="datetimeFigureOut">
              <a:rPr lang="en-US" smtClean="0"/>
              <a:t>2/13/2025</a:t>
            </a:fld>
            <a:endParaRPr lang="en-US"/>
          </a:p>
        </p:txBody>
      </p:sp>
      <p:sp>
        <p:nvSpPr>
          <p:cNvPr id="5" name="Footer Placeholder 4">
            <a:extLst>
              <a:ext uri="{FF2B5EF4-FFF2-40B4-BE49-F238E27FC236}">
                <a16:creationId xmlns:a16="http://schemas.microsoft.com/office/drawing/2014/main" id="{D192B8C1-5B40-5805-7EE2-2D8E3BC19F1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ADB1261-B62B-EEC4-3A0F-5DBFB1410019}"/>
              </a:ext>
            </a:extLst>
          </p:cNvPr>
          <p:cNvSpPr>
            <a:spLocks noGrp="1"/>
          </p:cNvSpPr>
          <p:nvPr>
            <p:ph type="sldNum" sz="quarter" idx="12"/>
          </p:nvPr>
        </p:nvSpPr>
        <p:spPr/>
        <p:txBody>
          <a:bodyPr/>
          <a:lstStyle/>
          <a:p>
            <a:fld id="{6F57CA40-4EBD-4627-8F32-AE925DF30ED7}" type="slidenum">
              <a:rPr lang="en-US" smtClean="0"/>
              <a:t>‹#›</a:t>
            </a:fld>
            <a:endParaRPr lang="en-US"/>
          </a:p>
        </p:txBody>
      </p:sp>
    </p:spTree>
    <p:extLst>
      <p:ext uri="{BB962C8B-B14F-4D97-AF65-F5344CB8AC3E}">
        <p14:creationId xmlns:p14="http://schemas.microsoft.com/office/powerpoint/2010/main" val="2923077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19D710-6D2C-6DF3-6862-D07E6EF707E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A472BE5-0CF7-1D6C-86D9-77A0CD7EF45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6852C04-0388-2705-E626-0B84661E22D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51CC775-9516-D6E0-05F5-5476D510E668}"/>
              </a:ext>
            </a:extLst>
          </p:cNvPr>
          <p:cNvSpPr>
            <a:spLocks noGrp="1"/>
          </p:cNvSpPr>
          <p:nvPr>
            <p:ph type="dt" sz="half" idx="10"/>
          </p:nvPr>
        </p:nvSpPr>
        <p:spPr/>
        <p:txBody>
          <a:bodyPr/>
          <a:lstStyle/>
          <a:p>
            <a:fld id="{87360AF2-E407-4B33-A7D1-DB5F13B7F166}" type="datetimeFigureOut">
              <a:rPr lang="en-US" smtClean="0"/>
              <a:t>2/13/2025</a:t>
            </a:fld>
            <a:endParaRPr lang="en-US"/>
          </a:p>
        </p:txBody>
      </p:sp>
      <p:sp>
        <p:nvSpPr>
          <p:cNvPr id="6" name="Footer Placeholder 5">
            <a:extLst>
              <a:ext uri="{FF2B5EF4-FFF2-40B4-BE49-F238E27FC236}">
                <a16:creationId xmlns:a16="http://schemas.microsoft.com/office/drawing/2014/main" id="{619BC957-7C67-F9DC-C678-39F11A430A1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FDDDA66-7966-F062-AD62-99B313A9FB7C}"/>
              </a:ext>
            </a:extLst>
          </p:cNvPr>
          <p:cNvSpPr>
            <a:spLocks noGrp="1"/>
          </p:cNvSpPr>
          <p:nvPr>
            <p:ph type="sldNum" sz="quarter" idx="12"/>
          </p:nvPr>
        </p:nvSpPr>
        <p:spPr/>
        <p:txBody>
          <a:bodyPr/>
          <a:lstStyle/>
          <a:p>
            <a:fld id="{6F57CA40-4EBD-4627-8F32-AE925DF30ED7}" type="slidenum">
              <a:rPr lang="en-US" smtClean="0"/>
              <a:t>‹#›</a:t>
            </a:fld>
            <a:endParaRPr lang="en-US"/>
          </a:p>
        </p:txBody>
      </p:sp>
    </p:spTree>
    <p:extLst>
      <p:ext uri="{BB962C8B-B14F-4D97-AF65-F5344CB8AC3E}">
        <p14:creationId xmlns:p14="http://schemas.microsoft.com/office/powerpoint/2010/main" val="16757767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231135-1FF1-0A8C-BE21-F4FCF610F4C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014B142-41C5-C370-E712-A21C878EEB8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3215CEB-3D95-8F47-5F5E-40669821370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8744CC4-9476-F78A-1776-DEC8DD5FFA5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3090853-E972-C1C4-E5CC-5F49AB71BE0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5111DD4-3D2B-3C78-805B-099FA97DAC20}"/>
              </a:ext>
            </a:extLst>
          </p:cNvPr>
          <p:cNvSpPr>
            <a:spLocks noGrp="1"/>
          </p:cNvSpPr>
          <p:nvPr>
            <p:ph type="dt" sz="half" idx="10"/>
          </p:nvPr>
        </p:nvSpPr>
        <p:spPr/>
        <p:txBody>
          <a:bodyPr/>
          <a:lstStyle/>
          <a:p>
            <a:fld id="{87360AF2-E407-4B33-A7D1-DB5F13B7F166}" type="datetimeFigureOut">
              <a:rPr lang="en-US" smtClean="0"/>
              <a:t>2/13/2025</a:t>
            </a:fld>
            <a:endParaRPr lang="en-US"/>
          </a:p>
        </p:txBody>
      </p:sp>
      <p:sp>
        <p:nvSpPr>
          <p:cNvPr id="8" name="Footer Placeholder 7">
            <a:extLst>
              <a:ext uri="{FF2B5EF4-FFF2-40B4-BE49-F238E27FC236}">
                <a16:creationId xmlns:a16="http://schemas.microsoft.com/office/drawing/2014/main" id="{B652B2A0-B186-216A-9782-182E7EABEF0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12A3F3B-FC34-5332-B8A8-DE3DE4D06CE0}"/>
              </a:ext>
            </a:extLst>
          </p:cNvPr>
          <p:cNvSpPr>
            <a:spLocks noGrp="1"/>
          </p:cNvSpPr>
          <p:nvPr>
            <p:ph type="sldNum" sz="quarter" idx="12"/>
          </p:nvPr>
        </p:nvSpPr>
        <p:spPr/>
        <p:txBody>
          <a:bodyPr/>
          <a:lstStyle/>
          <a:p>
            <a:fld id="{6F57CA40-4EBD-4627-8F32-AE925DF30ED7}" type="slidenum">
              <a:rPr lang="en-US" smtClean="0"/>
              <a:t>‹#›</a:t>
            </a:fld>
            <a:endParaRPr lang="en-US"/>
          </a:p>
        </p:txBody>
      </p:sp>
    </p:spTree>
    <p:extLst>
      <p:ext uri="{BB962C8B-B14F-4D97-AF65-F5344CB8AC3E}">
        <p14:creationId xmlns:p14="http://schemas.microsoft.com/office/powerpoint/2010/main" val="38082096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58BCA7-3376-D58E-28B0-E8F5838A1BF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0A17C73-1ED6-AF71-E635-3C7DF7915B02}"/>
              </a:ext>
            </a:extLst>
          </p:cNvPr>
          <p:cNvSpPr>
            <a:spLocks noGrp="1"/>
          </p:cNvSpPr>
          <p:nvPr>
            <p:ph type="dt" sz="half" idx="10"/>
          </p:nvPr>
        </p:nvSpPr>
        <p:spPr/>
        <p:txBody>
          <a:bodyPr/>
          <a:lstStyle/>
          <a:p>
            <a:fld id="{87360AF2-E407-4B33-A7D1-DB5F13B7F166}" type="datetimeFigureOut">
              <a:rPr lang="en-US" smtClean="0"/>
              <a:t>2/13/2025</a:t>
            </a:fld>
            <a:endParaRPr lang="en-US"/>
          </a:p>
        </p:txBody>
      </p:sp>
      <p:sp>
        <p:nvSpPr>
          <p:cNvPr id="4" name="Footer Placeholder 3">
            <a:extLst>
              <a:ext uri="{FF2B5EF4-FFF2-40B4-BE49-F238E27FC236}">
                <a16:creationId xmlns:a16="http://schemas.microsoft.com/office/drawing/2014/main" id="{99AF0562-F248-FE57-B6F7-FFE4E15826D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027AFD0-E579-EF9D-C421-61327CD4B78F}"/>
              </a:ext>
            </a:extLst>
          </p:cNvPr>
          <p:cNvSpPr>
            <a:spLocks noGrp="1"/>
          </p:cNvSpPr>
          <p:nvPr>
            <p:ph type="sldNum" sz="quarter" idx="12"/>
          </p:nvPr>
        </p:nvSpPr>
        <p:spPr/>
        <p:txBody>
          <a:bodyPr/>
          <a:lstStyle/>
          <a:p>
            <a:fld id="{6F57CA40-4EBD-4627-8F32-AE925DF30ED7}" type="slidenum">
              <a:rPr lang="en-US" smtClean="0"/>
              <a:t>‹#›</a:t>
            </a:fld>
            <a:endParaRPr lang="en-US"/>
          </a:p>
        </p:txBody>
      </p:sp>
    </p:spTree>
    <p:extLst>
      <p:ext uri="{BB962C8B-B14F-4D97-AF65-F5344CB8AC3E}">
        <p14:creationId xmlns:p14="http://schemas.microsoft.com/office/powerpoint/2010/main" val="15829359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8BC09DF-5015-4633-2AC1-D994F948114A}"/>
              </a:ext>
            </a:extLst>
          </p:cNvPr>
          <p:cNvSpPr>
            <a:spLocks noGrp="1"/>
          </p:cNvSpPr>
          <p:nvPr>
            <p:ph type="dt" sz="half" idx="10"/>
          </p:nvPr>
        </p:nvSpPr>
        <p:spPr/>
        <p:txBody>
          <a:bodyPr/>
          <a:lstStyle/>
          <a:p>
            <a:fld id="{87360AF2-E407-4B33-A7D1-DB5F13B7F166}" type="datetimeFigureOut">
              <a:rPr lang="en-US" smtClean="0"/>
              <a:t>2/13/2025</a:t>
            </a:fld>
            <a:endParaRPr lang="en-US"/>
          </a:p>
        </p:txBody>
      </p:sp>
      <p:sp>
        <p:nvSpPr>
          <p:cNvPr id="3" name="Footer Placeholder 2">
            <a:extLst>
              <a:ext uri="{FF2B5EF4-FFF2-40B4-BE49-F238E27FC236}">
                <a16:creationId xmlns:a16="http://schemas.microsoft.com/office/drawing/2014/main" id="{1D526CED-35FB-F51F-052E-9592353FC4E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6B77938-9955-E323-6114-45A46A17D2E4}"/>
              </a:ext>
            </a:extLst>
          </p:cNvPr>
          <p:cNvSpPr>
            <a:spLocks noGrp="1"/>
          </p:cNvSpPr>
          <p:nvPr>
            <p:ph type="sldNum" sz="quarter" idx="12"/>
          </p:nvPr>
        </p:nvSpPr>
        <p:spPr/>
        <p:txBody>
          <a:bodyPr/>
          <a:lstStyle/>
          <a:p>
            <a:fld id="{6F57CA40-4EBD-4627-8F32-AE925DF30ED7}" type="slidenum">
              <a:rPr lang="en-US" smtClean="0"/>
              <a:t>‹#›</a:t>
            </a:fld>
            <a:endParaRPr lang="en-US"/>
          </a:p>
        </p:txBody>
      </p:sp>
    </p:spTree>
    <p:extLst>
      <p:ext uri="{BB962C8B-B14F-4D97-AF65-F5344CB8AC3E}">
        <p14:creationId xmlns:p14="http://schemas.microsoft.com/office/powerpoint/2010/main" val="40178872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42CFF-21E0-A439-1B7E-9A9D5943BC3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2786EDF-029E-EC08-960F-1FE78CF9995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C672275-4ABC-CCAE-49E4-09BCCB4C562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E1100BA-861D-1A9A-8007-D0F1124EF8EB}"/>
              </a:ext>
            </a:extLst>
          </p:cNvPr>
          <p:cNvSpPr>
            <a:spLocks noGrp="1"/>
          </p:cNvSpPr>
          <p:nvPr>
            <p:ph type="dt" sz="half" idx="10"/>
          </p:nvPr>
        </p:nvSpPr>
        <p:spPr/>
        <p:txBody>
          <a:bodyPr/>
          <a:lstStyle/>
          <a:p>
            <a:fld id="{87360AF2-E407-4B33-A7D1-DB5F13B7F166}" type="datetimeFigureOut">
              <a:rPr lang="en-US" smtClean="0"/>
              <a:t>2/13/2025</a:t>
            </a:fld>
            <a:endParaRPr lang="en-US"/>
          </a:p>
        </p:txBody>
      </p:sp>
      <p:sp>
        <p:nvSpPr>
          <p:cNvPr id="6" name="Footer Placeholder 5">
            <a:extLst>
              <a:ext uri="{FF2B5EF4-FFF2-40B4-BE49-F238E27FC236}">
                <a16:creationId xmlns:a16="http://schemas.microsoft.com/office/drawing/2014/main" id="{FE5BAD0F-E98B-8F88-61B9-ADDF4E82C69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A6CEB78-C644-6373-5783-7CD2B0778E52}"/>
              </a:ext>
            </a:extLst>
          </p:cNvPr>
          <p:cNvSpPr>
            <a:spLocks noGrp="1"/>
          </p:cNvSpPr>
          <p:nvPr>
            <p:ph type="sldNum" sz="quarter" idx="12"/>
          </p:nvPr>
        </p:nvSpPr>
        <p:spPr/>
        <p:txBody>
          <a:bodyPr/>
          <a:lstStyle/>
          <a:p>
            <a:fld id="{6F57CA40-4EBD-4627-8F32-AE925DF30ED7}" type="slidenum">
              <a:rPr lang="en-US" smtClean="0"/>
              <a:t>‹#›</a:t>
            </a:fld>
            <a:endParaRPr lang="en-US"/>
          </a:p>
        </p:txBody>
      </p:sp>
    </p:spTree>
    <p:extLst>
      <p:ext uri="{BB962C8B-B14F-4D97-AF65-F5344CB8AC3E}">
        <p14:creationId xmlns:p14="http://schemas.microsoft.com/office/powerpoint/2010/main" val="6970844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9F8931-F91A-CFF8-EA30-D2F0F97777F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A8B23FD-9B08-7111-B070-8AE8F88C02B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1E05666-E5F0-50C9-8C46-FBBEC96BB91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C609F97-A414-DCBC-7545-4BC9B0BFDC73}"/>
              </a:ext>
            </a:extLst>
          </p:cNvPr>
          <p:cNvSpPr>
            <a:spLocks noGrp="1"/>
          </p:cNvSpPr>
          <p:nvPr>
            <p:ph type="dt" sz="half" idx="10"/>
          </p:nvPr>
        </p:nvSpPr>
        <p:spPr/>
        <p:txBody>
          <a:bodyPr/>
          <a:lstStyle/>
          <a:p>
            <a:fld id="{87360AF2-E407-4B33-A7D1-DB5F13B7F166}" type="datetimeFigureOut">
              <a:rPr lang="en-US" smtClean="0"/>
              <a:t>2/13/2025</a:t>
            </a:fld>
            <a:endParaRPr lang="en-US"/>
          </a:p>
        </p:txBody>
      </p:sp>
      <p:sp>
        <p:nvSpPr>
          <p:cNvPr id="6" name="Footer Placeholder 5">
            <a:extLst>
              <a:ext uri="{FF2B5EF4-FFF2-40B4-BE49-F238E27FC236}">
                <a16:creationId xmlns:a16="http://schemas.microsoft.com/office/drawing/2014/main" id="{45C37C71-206A-1946-603F-4579B2CE14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B643838-81D8-577F-CC6F-CA9530368B48}"/>
              </a:ext>
            </a:extLst>
          </p:cNvPr>
          <p:cNvSpPr>
            <a:spLocks noGrp="1"/>
          </p:cNvSpPr>
          <p:nvPr>
            <p:ph type="sldNum" sz="quarter" idx="12"/>
          </p:nvPr>
        </p:nvSpPr>
        <p:spPr/>
        <p:txBody>
          <a:bodyPr/>
          <a:lstStyle/>
          <a:p>
            <a:fld id="{6F57CA40-4EBD-4627-8F32-AE925DF30ED7}" type="slidenum">
              <a:rPr lang="en-US" smtClean="0"/>
              <a:t>‹#›</a:t>
            </a:fld>
            <a:endParaRPr lang="en-US"/>
          </a:p>
        </p:txBody>
      </p:sp>
    </p:spTree>
    <p:extLst>
      <p:ext uri="{BB962C8B-B14F-4D97-AF65-F5344CB8AC3E}">
        <p14:creationId xmlns:p14="http://schemas.microsoft.com/office/powerpoint/2010/main" val="23556357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C863480-79EC-5532-16D3-571844C38D8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A493565-DA84-7854-44BE-36ED902A162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5DD2BB7-1FA7-C91D-AB23-751990D6B49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7360AF2-E407-4B33-A7D1-DB5F13B7F166}" type="datetimeFigureOut">
              <a:rPr lang="en-US" smtClean="0"/>
              <a:t>2/13/2025</a:t>
            </a:fld>
            <a:endParaRPr lang="en-US"/>
          </a:p>
        </p:txBody>
      </p:sp>
      <p:sp>
        <p:nvSpPr>
          <p:cNvPr id="5" name="Footer Placeholder 4">
            <a:extLst>
              <a:ext uri="{FF2B5EF4-FFF2-40B4-BE49-F238E27FC236}">
                <a16:creationId xmlns:a16="http://schemas.microsoft.com/office/drawing/2014/main" id="{43007AFB-804C-BBB9-FE76-3EE5D6064F6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6C16D025-B208-D533-D81D-BAF163932EA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6F57CA40-4EBD-4627-8F32-AE925DF30ED7}" type="slidenum">
              <a:rPr lang="en-US" smtClean="0"/>
              <a:t>‹#›</a:t>
            </a:fld>
            <a:endParaRPr lang="en-US"/>
          </a:p>
        </p:txBody>
      </p:sp>
    </p:spTree>
    <p:extLst>
      <p:ext uri="{BB962C8B-B14F-4D97-AF65-F5344CB8AC3E}">
        <p14:creationId xmlns:p14="http://schemas.microsoft.com/office/powerpoint/2010/main" val="169149459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7" name="Rectangle 46">
            <a:extLst>
              <a:ext uri="{FF2B5EF4-FFF2-40B4-BE49-F238E27FC236}">
                <a16:creationId xmlns:a16="http://schemas.microsoft.com/office/drawing/2014/main" id="{8C790BE2-4E4F-4AAF-81A2-4A6F4885E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D28B54C3-B57B-472A-B96E-1FCB67093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12191999" cy="6858000"/>
          </a:xfrm>
          <a:prstGeom prst="rect">
            <a:avLst/>
          </a:prstGeom>
          <a:gradFill>
            <a:gsLst>
              <a:gs pos="0">
                <a:schemeClr val="accent1">
                  <a:lumMod val="50000"/>
                </a:schemeClr>
              </a:gs>
              <a:gs pos="100000">
                <a:srgbClr val="00000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7DB3C429-F8DA-49B9-AF84-21996FCF7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4"/>
            <a:ext cx="12192000" cy="6402581"/>
          </a:xfrm>
          <a:prstGeom prst="rect">
            <a:avLst/>
          </a:prstGeom>
          <a:gradFill>
            <a:gsLst>
              <a:gs pos="1000">
                <a:schemeClr val="accent1">
                  <a:lumMod val="75000"/>
                  <a:alpha val="59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E12088DD-B1AD-40E0-8B86-1D87A2CCD9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663054" y="-2653923"/>
            <a:ext cx="6858001" cy="12165846"/>
          </a:xfrm>
          <a:prstGeom prst="rect">
            <a:avLst/>
          </a:prstGeom>
          <a:gradFill>
            <a:gsLst>
              <a:gs pos="13000">
                <a:schemeClr val="accent1">
                  <a:lumMod val="50000"/>
                  <a:alpha val="0"/>
                </a:schemeClr>
              </a:gs>
              <a:gs pos="99000">
                <a:srgbClr val="000000">
                  <a:alpha val="28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Rectangle 54">
            <a:extLst>
              <a:ext uri="{FF2B5EF4-FFF2-40B4-BE49-F238E27FC236}">
                <a16:creationId xmlns:a16="http://schemas.microsoft.com/office/drawing/2014/main" id="{C4C9F2B0-1044-46EB-8AEB-C3BFFDE6C2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094763" y="0"/>
            <a:ext cx="6096001" cy="6858000"/>
          </a:xfrm>
          <a:prstGeom prst="rect">
            <a:avLst/>
          </a:prstGeom>
          <a:gradFill>
            <a:gsLst>
              <a:gs pos="13000">
                <a:schemeClr val="accent1">
                  <a:lumMod val="50000"/>
                  <a:alpha val="0"/>
                </a:schemeClr>
              </a:gs>
              <a:gs pos="99000">
                <a:schemeClr val="accent1">
                  <a:lumMod val="75000"/>
                  <a:alpha val="50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Rectangle 56">
            <a:extLst>
              <a:ext uri="{FF2B5EF4-FFF2-40B4-BE49-F238E27FC236}">
                <a16:creationId xmlns:a16="http://schemas.microsoft.com/office/drawing/2014/main" id="{0C395952-4E26-45A2-8756-2ADFD6E53C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3"/>
            <a:ext cx="12182871" cy="6871922"/>
          </a:xfrm>
          <a:prstGeom prst="rect">
            <a:avLst/>
          </a:prstGeom>
          <a:gradFill>
            <a:gsLst>
              <a:gs pos="13000">
                <a:srgbClr val="000000">
                  <a:alpha val="35000"/>
                </a:srgbClr>
              </a:gs>
              <a:gs pos="99000">
                <a:schemeClr val="accent1">
                  <a:lumMod val="75000"/>
                  <a:alpha val="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Freeform: Shape 58">
            <a:extLst>
              <a:ext uri="{FF2B5EF4-FFF2-40B4-BE49-F238E27FC236}">
                <a16:creationId xmlns:a16="http://schemas.microsoft.com/office/drawing/2014/main" id="{4734BADF-9461-4621-B112-2D7BABEA7D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7713" y="4049"/>
            <a:ext cx="10216576" cy="4729040"/>
          </a:xfrm>
          <a:custGeom>
            <a:avLst/>
            <a:gdLst>
              <a:gd name="connsiteX0" fmla="*/ 0 w 10216576"/>
              <a:gd name="connsiteY0" fmla="*/ 0 h 4729040"/>
              <a:gd name="connsiteX1" fmla="*/ 10216576 w 10216576"/>
              <a:gd name="connsiteY1" fmla="*/ 0 h 4729040"/>
              <a:gd name="connsiteX2" fmla="*/ 10210268 w 10216576"/>
              <a:gd name="connsiteY2" fmla="*/ 124944 h 4729040"/>
              <a:gd name="connsiteX3" fmla="*/ 5108288 w 10216576"/>
              <a:gd name="connsiteY3" fmla="*/ 4729040 h 4729040"/>
              <a:gd name="connsiteX4" fmla="*/ 6309 w 10216576"/>
              <a:gd name="connsiteY4" fmla="*/ 124944 h 4729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16576" h="4729040">
                <a:moveTo>
                  <a:pt x="0" y="0"/>
                </a:moveTo>
                <a:lnTo>
                  <a:pt x="10216576" y="0"/>
                </a:lnTo>
                <a:lnTo>
                  <a:pt x="10210268" y="124944"/>
                </a:lnTo>
                <a:cubicBezTo>
                  <a:pt x="9947637" y="2710997"/>
                  <a:pt x="7763635" y="4729040"/>
                  <a:pt x="5108288" y="4729040"/>
                </a:cubicBezTo>
                <a:cubicBezTo>
                  <a:pt x="2452942" y="4729040"/>
                  <a:pt x="268937" y="2710997"/>
                  <a:pt x="6309" y="124944"/>
                </a:cubicBezTo>
                <a:close/>
              </a:path>
            </a:pathLst>
          </a:custGeom>
          <a:gradFill>
            <a:gsLst>
              <a:gs pos="7000">
                <a:schemeClr val="accent1">
                  <a:lumMod val="50000"/>
                  <a:alpha val="4000"/>
                </a:schemeClr>
              </a:gs>
              <a:gs pos="99000">
                <a:schemeClr val="accent1">
                  <a:alpha val="2400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E87B52B9-462F-4093-FDBB-F16B2B5D88EA}"/>
              </a:ext>
            </a:extLst>
          </p:cNvPr>
          <p:cNvSpPr>
            <a:spLocks noGrp="1"/>
          </p:cNvSpPr>
          <p:nvPr>
            <p:ph type="ctrTitle"/>
          </p:nvPr>
        </p:nvSpPr>
        <p:spPr>
          <a:xfrm>
            <a:off x="2026693" y="1030406"/>
            <a:ext cx="8147713" cy="3081242"/>
          </a:xfrm>
        </p:spPr>
        <p:txBody>
          <a:bodyPr anchor="ctr">
            <a:normAutofit/>
          </a:bodyPr>
          <a:lstStyle/>
          <a:p>
            <a:r>
              <a:rPr lang="en-US" sz="4800" dirty="0">
                <a:solidFill>
                  <a:srgbClr val="FFFFFF"/>
                </a:solidFill>
                <a:latin typeface="Arial" panose="020B0604020202020204" pitchFamily="34" charset="0"/>
                <a:cs typeface="Arial" panose="020B0604020202020204" pitchFamily="34" charset="0"/>
              </a:rPr>
              <a:t>Object Detection</a:t>
            </a:r>
          </a:p>
        </p:txBody>
      </p:sp>
      <p:sp>
        <p:nvSpPr>
          <p:cNvPr id="3" name="Subtitle 2">
            <a:extLst>
              <a:ext uri="{FF2B5EF4-FFF2-40B4-BE49-F238E27FC236}">
                <a16:creationId xmlns:a16="http://schemas.microsoft.com/office/drawing/2014/main" id="{BC5CE3E5-2D0F-AEF2-CA47-E53BC32B97B9}"/>
              </a:ext>
            </a:extLst>
          </p:cNvPr>
          <p:cNvSpPr>
            <a:spLocks noGrp="1"/>
          </p:cNvSpPr>
          <p:nvPr>
            <p:ph type="subTitle" idx="1"/>
          </p:nvPr>
        </p:nvSpPr>
        <p:spPr>
          <a:xfrm>
            <a:off x="1559943" y="5171093"/>
            <a:ext cx="9078628" cy="860620"/>
          </a:xfrm>
        </p:spPr>
        <p:txBody>
          <a:bodyPr anchor="ctr">
            <a:normAutofit/>
          </a:bodyPr>
          <a:lstStyle/>
          <a:p>
            <a:endParaRPr lang="en-US">
              <a:solidFill>
                <a:srgbClr val="FFFFFF"/>
              </a:solidFill>
            </a:endParaRPr>
          </a:p>
        </p:txBody>
      </p:sp>
    </p:spTree>
    <p:extLst>
      <p:ext uri="{BB962C8B-B14F-4D97-AF65-F5344CB8AC3E}">
        <p14:creationId xmlns:p14="http://schemas.microsoft.com/office/powerpoint/2010/main" val="2820307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D529FA2-4840-A721-17C3-56A970586650}"/>
              </a:ext>
            </a:extLst>
          </p:cNvPr>
          <p:cNvSpPr>
            <a:spLocks noGrp="1"/>
          </p:cNvSpPr>
          <p:nvPr>
            <p:ph type="title"/>
          </p:nvPr>
        </p:nvSpPr>
        <p:spPr>
          <a:xfrm>
            <a:off x="1371599" y="294538"/>
            <a:ext cx="9895951" cy="1033669"/>
          </a:xfrm>
        </p:spPr>
        <p:txBody>
          <a:bodyPr>
            <a:normAutofit/>
          </a:bodyPr>
          <a:lstStyle/>
          <a:p>
            <a:r>
              <a:rPr lang="en-US" sz="4000">
                <a:solidFill>
                  <a:srgbClr val="FFFFFF"/>
                </a:solidFill>
              </a:rPr>
              <a:t>2.R-CNN</a:t>
            </a:r>
          </a:p>
        </p:txBody>
      </p:sp>
      <p:sp>
        <p:nvSpPr>
          <p:cNvPr id="3" name="Content Placeholder 2">
            <a:extLst>
              <a:ext uri="{FF2B5EF4-FFF2-40B4-BE49-F238E27FC236}">
                <a16:creationId xmlns:a16="http://schemas.microsoft.com/office/drawing/2014/main" id="{E4537F46-99AA-DFAD-2177-45E7F937E0AF}"/>
              </a:ext>
            </a:extLst>
          </p:cNvPr>
          <p:cNvSpPr>
            <a:spLocks noGrp="1"/>
          </p:cNvSpPr>
          <p:nvPr>
            <p:ph idx="1"/>
          </p:nvPr>
        </p:nvSpPr>
        <p:spPr>
          <a:xfrm>
            <a:off x="459351" y="2318197"/>
            <a:ext cx="10636280" cy="3683358"/>
          </a:xfrm>
        </p:spPr>
        <p:txBody>
          <a:bodyPr anchor="ctr">
            <a:normAutofit/>
          </a:bodyPr>
          <a:lstStyle/>
          <a:p>
            <a:r>
              <a:rPr lang="en-US" sz="2000" b="1" dirty="0" err="1"/>
              <a:t>Nguyên</a:t>
            </a:r>
            <a:r>
              <a:rPr lang="en-US" sz="2000" b="1" dirty="0"/>
              <a:t> </a:t>
            </a:r>
            <a:r>
              <a:rPr lang="en-US" sz="2000" b="1" dirty="0" err="1"/>
              <a:t>lý</a:t>
            </a:r>
            <a:r>
              <a:rPr lang="en-US" sz="2000" b="1" dirty="0"/>
              <a:t> </a:t>
            </a:r>
            <a:r>
              <a:rPr lang="en-US" sz="2000" b="1" dirty="0" err="1"/>
              <a:t>hoạt</a:t>
            </a:r>
            <a:r>
              <a:rPr lang="en-US" sz="2000" b="1" dirty="0"/>
              <a:t> </a:t>
            </a:r>
            <a:r>
              <a:rPr lang="en-US" sz="2000" b="1" dirty="0" err="1"/>
              <a:t>động</a:t>
            </a:r>
            <a:endParaRPr lang="en-US" sz="2000" b="1" dirty="0"/>
          </a:p>
          <a:p>
            <a:pPr marL="0" indent="0">
              <a:buNone/>
            </a:pPr>
            <a:r>
              <a:rPr lang="en-US" sz="2000" dirty="0" err="1"/>
              <a:t>Thuật</a:t>
            </a:r>
            <a:r>
              <a:rPr lang="en-US" sz="2000" dirty="0"/>
              <a:t> </a:t>
            </a:r>
            <a:r>
              <a:rPr lang="en-US" sz="2000" dirty="0" err="1"/>
              <a:t>toán</a:t>
            </a:r>
            <a:r>
              <a:rPr lang="en-US" sz="2000" dirty="0"/>
              <a:t> </a:t>
            </a:r>
            <a:r>
              <a:rPr lang="en-US" sz="2000" dirty="0" err="1"/>
              <a:t>xem</a:t>
            </a:r>
            <a:r>
              <a:rPr lang="en-US" sz="2000" dirty="0"/>
              <a:t> </a:t>
            </a:r>
            <a:r>
              <a:rPr lang="en-US" sz="2000" dirty="0" err="1"/>
              <a:t>hình</a:t>
            </a:r>
            <a:r>
              <a:rPr lang="en-US" sz="2000" dirty="0"/>
              <a:t> </a:t>
            </a:r>
            <a:r>
              <a:rPr lang="en-US" sz="2000" dirty="0" err="1"/>
              <a:t>ảnh</a:t>
            </a:r>
            <a:r>
              <a:rPr lang="en-US" sz="2000" dirty="0"/>
              <a:t> </a:t>
            </a:r>
            <a:r>
              <a:rPr lang="en-US" sz="2000" dirty="0" err="1"/>
              <a:t>là</a:t>
            </a:r>
            <a:r>
              <a:rPr lang="en-US" sz="2000" dirty="0"/>
              <a:t> 1 </a:t>
            </a:r>
            <a:r>
              <a:rPr lang="en-US" sz="2000" b="1" dirty="0" err="1"/>
              <a:t>đồ</a:t>
            </a:r>
            <a:r>
              <a:rPr lang="en-US" sz="2000" b="1" dirty="0"/>
              <a:t> </a:t>
            </a:r>
            <a:r>
              <a:rPr lang="en-US" sz="2000" b="1" dirty="0" err="1"/>
              <a:t>thị</a:t>
            </a:r>
            <a:r>
              <a:rPr lang="en-US" sz="2000" b="1" dirty="0"/>
              <a:t> </a:t>
            </a:r>
            <a:r>
              <a:rPr lang="en-US" sz="2000" b="1" dirty="0" err="1"/>
              <a:t>vô</a:t>
            </a:r>
            <a:r>
              <a:rPr lang="en-US" sz="2000" b="1" dirty="0"/>
              <a:t> </a:t>
            </a:r>
            <a:r>
              <a:rPr lang="en-US" sz="2000" b="1" dirty="0" err="1"/>
              <a:t>hướng</a:t>
            </a:r>
            <a:r>
              <a:rPr lang="en-US" sz="2000" b="1" dirty="0"/>
              <a:t> G(V,E) </a:t>
            </a:r>
            <a:r>
              <a:rPr lang="en-US" sz="2000" dirty="0" err="1"/>
              <a:t>trong</a:t>
            </a:r>
            <a:r>
              <a:rPr lang="en-US" sz="2000" dirty="0"/>
              <a:t> </a:t>
            </a:r>
            <a:r>
              <a:rPr lang="en-US" sz="2000" dirty="0" err="1"/>
              <a:t>đó</a:t>
            </a:r>
            <a:r>
              <a:rPr lang="en-US" sz="2000" dirty="0"/>
              <a:t>: V </a:t>
            </a:r>
            <a:r>
              <a:rPr lang="en-US" sz="2000" dirty="0" err="1"/>
              <a:t>là</a:t>
            </a:r>
            <a:r>
              <a:rPr lang="en-US" sz="2000" dirty="0"/>
              <a:t> </a:t>
            </a:r>
            <a:r>
              <a:rPr lang="en-US" sz="2000" dirty="0" err="1"/>
              <a:t>tập</a:t>
            </a:r>
            <a:r>
              <a:rPr lang="en-US" sz="2000" dirty="0"/>
              <a:t> </a:t>
            </a:r>
            <a:r>
              <a:rPr lang="en-US" sz="2000" dirty="0" err="1"/>
              <a:t>hợp</a:t>
            </a:r>
            <a:r>
              <a:rPr lang="en-US" sz="2000" dirty="0"/>
              <a:t> </a:t>
            </a:r>
            <a:r>
              <a:rPr lang="en-US" sz="2000" dirty="0" err="1"/>
              <a:t>các</a:t>
            </a:r>
            <a:r>
              <a:rPr lang="en-US" sz="2000" dirty="0"/>
              <a:t> pixel </a:t>
            </a:r>
            <a:r>
              <a:rPr lang="en-US" sz="2000" dirty="0" err="1"/>
              <a:t>trong</a:t>
            </a:r>
            <a:r>
              <a:rPr lang="en-US" sz="2000" dirty="0"/>
              <a:t> </a:t>
            </a:r>
            <a:r>
              <a:rPr lang="en-US" sz="2000" dirty="0" err="1"/>
              <a:t>hình</a:t>
            </a:r>
            <a:r>
              <a:rPr lang="en-US" sz="2000" dirty="0"/>
              <a:t> </a:t>
            </a:r>
            <a:r>
              <a:rPr lang="en-US" sz="2000" dirty="0" err="1"/>
              <a:t>ảnh</a:t>
            </a:r>
            <a:r>
              <a:rPr lang="en-US" sz="2000" dirty="0"/>
              <a:t>(</a:t>
            </a:r>
            <a:r>
              <a:rPr lang="en-US" sz="2000" b="1" dirty="0" err="1"/>
              <a:t>các</a:t>
            </a:r>
            <a:r>
              <a:rPr lang="en-US" sz="2000" b="1" dirty="0"/>
              <a:t> </a:t>
            </a:r>
            <a:r>
              <a:rPr lang="en-US" sz="2000" b="1" dirty="0" err="1"/>
              <a:t>đỉnh</a:t>
            </a:r>
            <a:r>
              <a:rPr lang="en-US" sz="2000" dirty="0"/>
              <a:t>), E </a:t>
            </a:r>
            <a:r>
              <a:rPr lang="en-US" sz="2000" dirty="0" err="1"/>
              <a:t>là</a:t>
            </a:r>
            <a:r>
              <a:rPr lang="en-US" sz="2000" dirty="0"/>
              <a:t> </a:t>
            </a:r>
            <a:r>
              <a:rPr lang="en-US" sz="2000" dirty="0" err="1"/>
              <a:t>tập</a:t>
            </a:r>
            <a:r>
              <a:rPr lang="en-US" sz="2000" dirty="0"/>
              <a:t> </a:t>
            </a:r>
            <a:r>
              <a:rPr lang="en-US" sz="2000" dirty="0" err="1"/>
              <a:t>hợp</a:t>
            </a:r>
            <a:r>
              <a:rPr lang="en-US" sz="2000" dirty="0"/>
              <a:t> </a:t>
            </a:r>
            <a:r>
              <a:rPr lang="en-US" sz="2000" b="1" dirty="0" err="1"/>
              <a:t>các</a:t>
            </a:r>
            <a:r>
              <a:rPr lang="en-US" sz="2000" b="1" dirty="0"/>
              <a:t> </a:t>
            </a:r>
            <a:r>
              <a:rPr lang="en-US" sz="2000" b="1" dirty="0" err="1"/>
              <a:t>cạnh</a:t>
            </a:r>
            <a:r>
              <a:rPr lang="en-US" sz="2000" b="1" dirty="0"/>
              <a:t> </a:t>
            </a:r>
            <a:r>
              <a:rPr lang="en-US" sz="2000" dirty="0" err="1"/>
              <a:t>nối</a:t>
            </a:r>
            <a:r>
              <a:rPr lang="en-US" sz="2000" dirty="0"/>
              <a:t> </a:t>
            </a:r>
            <a:r>
              <a:rPr lang="en-US" sz="2000" dirty="0" err="1"/>
              <a:t>giữa</a:t>
            </a:r>
            <a:r>
              <a:rPr lang="en-US" sz="2000" dirty="0"/>
              <a:t> </a:t>
            </a:r>
            <a:r>
              <a:rPr lang="en-US" sz="2000" dirty="0" err="1"/>
              <a:t>các</a:t>
            </a:r>
            <a:r>
              <a:rPr lang="en-US" sz="2000" dirty="0"/>
              <a:t> pixel </a:t>
            </a:r>
            <a:r>
              <a:rPr lang="en-US" sz="2000" dirty="0" err="1"/>
              <a:t>lân</a:t>
            </a:r>
            <a:r>
              <a:rPr lang="en-US" sz="2000" dirty="0"/>
              <a:t> </a:t>
            </a:r>
            <a:r>
              <a:rPr lang="en-US" sz="2000" dirty="0" err="1"/>
              <a:t>cận</a:t>
            </a:r>
            <a:r>
              <a:rPr lang="en-US" sz="2000" dirty="0"/>
              <a:t>, </a:t>
            </a:r>
            <a:r>
              <a:rPr lang="en-US" sz="2000" dirty="0" err="1"/>
              <a:t>với</a:t>
            </a:r>
            <a:r>
              <a:rPr lang="en-US" sz="2000" dirty="0"/>
              <a:t> </a:t>
            </a:r>
            <a:r>
              <a:rPr lang="en-US" sz="2000" dirty="0" err="1"/>
              <a:t>trọng</a:t>
            </a:r>
            <a:r>
              <a:rPr lang="en-US" sz="2000" dirty="0"/>
              <a:t> </a:t>
            </a:r>
            <a:r>
              <a:rPr lang="en-US" sz="2000" dirty="0" err="1"/>
              <a:t>số</a:t>
            </a:r>
            <a:r>
              <a:rPr lang="en-US" sz="2000" dirty="0"/>
              <a:t> </a:t>
            </a:r>
            <a:r>
              <a:rPr lang="en-US" sz="2000" dirty="0" err="1"/>
              <a:t>biểu</a:t>
            </a:r>
            <a:r>
              <a:rPr lang="en-US" sz="2000" dirty="0"/>
              <a:t> </a:t>
            </a:r>
            <a:r>
              <a:rPr lang="en-US" sz="2000" dirty="0" err="1"/>
              <a:t>diễn</a:t>
            </a:r>
            <a:r>
              <a:rPr lang="en-US" sz="2000" dirty="0"/>
              <a:t> </a:t>
            </a:r>
            <a:r>
              <a:rPr lang="en-US" sz="2000" dirty="0" err="1"/>
              <a:t>mức</a:t>
            </a:r>
            <a:r>
              <a:rPr lang="en-US" sz="2000" dirty="0"/>
              <a:t> </a:t>
            </a:r>
            <a:r>
              <a:rPr lang="en-US" sz="2000" dirty="0" err="1"/>
              <a:t>độ</a:t>
            </a:r>
            <a:r>
              <a:rPr lang="en-US" sz="2000" dirty="0"/>
              <a:t> </a:t>
            </a:r>
            <a:r>
              <a:rPr lang="en-US" sz="2000" dirty="0" err="1"/>
              <a:t>khác</a:t>
            </a:r>
            <a:r>
              <a:rPr lang="en-US" sz="2000" dirty="0"/>
              <a:t> </a:t>
            </a:r>
            <a:r>
              <a:rPr lang="en-US" sz="2000" dirty="0" err="1"/>
              <a:t>biệt</a:t>
            </a:r>
            <a:r>
              <a:rPr lang="en-US" sz="2000" dirty="0"/>
              <a:t> </a:t>
            </a:r>
            <a:r>
              <a:rPr lang="en-US" sz="2000" dirty="0" err="1"/>
              <a:t>giữa</a:t>
            </a:r>
            <a:r>
              <a:rPr lang="en-US" sz="2000" dirty="0"/>
              <a:t> 2 pixel. </a:t>
            </a:r>
          </a:p>
          <a:p>
            <a:pPr marL="0" indent="0">
              <a:buNone/>
            </a:pPr>
            <a:r>
              <a:rPr lang="en-US" sz="2000" b="1" dirty="0" err="1"/>
              <a:t>Quá</a:t>
            </a:r>
            <a:r>
              <a:rPr lang="en-US" sz="2000" b="1" dirty="0"/>
              <a:t> </a:t>
            </a:r>
            <a:r>
              <a:rPr lang="en-US" sz="2000" b="1" dirty="0" err="1"/>
              <a:t>trình</a:t>
            </a:r>
            <a:r>
              <a:rPr lang="en-US" sz="2000" b="1" dirty="0"/>
              <a:t> </a:t>
            </a:r>
            <a:r>
              <a:rPr lang="en-US" sz="2000" b="1" dirty="0" err="1"/>
              <a:t>phân</a:t>
            </a:r>
            <a:r>
              <a:rPr lang="en-US" sz="2000" b="1" dirty="0"/>
              <a:t> </a:t>
            </a:r>
            <a:r>
              <a:rPr lang="en-US" sz="2000" b="1" dirty="0" err="1"/>
              <a:t>đoạn</a:t>
            </a:r>
            <a:r>
              <a:rPr lang="en-US" sz="2000" b="1" dirty="0"/>
              <a:t>: </a:t>
            </a:r>
          </a:p>
          <a:p>
            <a:pPr marL="0" indent="0">
              <a:buNone/>
            </a:pPr>
            <a:r>
              <a:rPr lang="en-US" sz="2000" b="1" dirty="0"/>
              <a:t>1. </a:t>
            </a:r>
            <a:r>
              <a:rPr lang="en-US" sz="2000" b="1" dirty="0" err="1"/>
              <a:t>Tạo</a:t>
            </a:r>
            <a:r>
              <a:rPr lang="en-US" sz="2000" b="1" dirty="0"/>
              <a:t> </a:t>
            </a:r>
            <a:r>
              <a:rPr lang="en-US" sz="2000" b="1" dirty="0" err="1"/>
              <a:t>đồ</a:t>
            </a:r>
            <a:r>
              <a:rPr lang="en-US" sz="2000" b="1" dirty="0"/>
              <a:t> </a:t>
            </a:r>
            <a:r>
              <a:rPr lang="en-US" sz="2000" b="1" dirty="0" err="1"/>
              <a:t>thị</a:t>
            </a:r>
            <a:r>
              <a:rPr lang="en-US" sz="2000" b="1" dirty="0"/>
              <a:t> </a:t>
            </a:r>
            <a:r>
              <a:rPr lang="en-US" sz="2000" b="1" dirty="0" err="1"/>
              <a:t>từ</a:t>
            </a:r>
            <a:r>
              <a:rPr lang="en-US" sz="2000" b="1" dirty="0"/>
              <a:t> </a:t>
            </a:r>
            <a:r>
              <a:rPr lang="en-US" sz="2000" b="1" dirty="0" err="1"/>
              <a:t>hình</a:t>
            </a:r>
            <a:r>
              <a:rPr lang="en-US" sz="2000" b="1" dirty="0"/>
              <a:t> </a:t>
            </a:r>
            <a:r>
              <a:rPr lang="en-US" sz="2000" b="1" dirty="0" err="1"/>
              <a:t>ảnh</a:t>
            </a:r>
            <a:r>
              <a:rPr lang="en-US" sz="2000" b="1" dirty="0"/>
              <a:t>:</a:t>
            </a:r>
            <a:r>
              <a:rPr lang="vi-VN" sz="2000" dirty="0">
                <a:latin typeface="Aptos" panose="020B0004020202020204" pitchFamily="34" charset="0"/>
              </a:rPr>
              <a:t>Các pixel trong hình ảnh được coi là đỉnh của đồ thị, và các cạnh nối giữa các pixel lân cận có trọng số dựa trên sự khác biệt về cường độ màu sắc.</a:t>
            </a:r>
            <a:endParaRPr lang="en-US" sz="2000" dirty="0"/>
          </a:p>
          <a:p>
            <a:pPr marL="0" indent="0">
              <a:buNone/>
            </a:pPr>
            <a:r>
              <a:rPr lang="en-US" sz="2000" b="1" dirty="0">
                <a:latin typeface="Aptos" panose="020B0004020202020204" pitchFamily="34" charset="0"/>
              </a:rPr>
              <a:t>2. So </a:t>
            </a:r>
            <a:r>
              <a:rPr lang="en-US" sz="2000" b="1" dirty="0" err="1">
                <a:latin typeface="Aptos" panose="020B0004020202020204" pitchFamily="34" charset="0"/>
              </a:rPr>
              <a:t>sánh</a:t>
            </a:r>
            <a:r>
              <a:rPr lang="en-US" sz="2000" b="1" dirty="0">
                <a:latin typeface="Aptos" panose="020B0004020202020204" pitchFamily="34" charset="0"/>
              </a:rPr>
              <a:t> </a:t>
            </a:r>
            <a:r>
              <a:rPr lang="en-US" sz="2000" b="1" dirty="0" err="1">
                <a:latin typeface="Aptos" panose="020B0004020202020204" pitchFamily="34" charset="0"/>
              </a:rPr>
              <a:t>cạnh</a:t>
            </a:r>
            <a:r>
              <a:rPr lang="en-US" sz="2000" b="1" dirty="0">
                <a:latin typeface="Aptos" panose="020B0004020202020204" pitchFamily="34" charset="0"/>
              </a:rPr>
              <a:t> </a:t>
            </a:r>
            <a:r>
              <a:rPr lang="en-US" sz="2000" b="1" dirty="0" err="1">
                <a:latin typeface="Aptos" panose="020B0004020202020204" pitchFamily="34" charset="0"/>
              </a:rPr>
              <a:t>và</a:t>
            </a:r>
            <a:r>
              <a:rPr lang="en-US" sz="2000" b="1" dirty="0">
                <a:latin typeface="Aptos" panose="020B0004020202020204" pitchFamily="34" charset="0"/>
              </a:rPr>
              <a:t> </a:t>
            </a:r>
            <a:r>
              <a:rPr lang="en-US" sz="2000" b="1" dirty="0" err="1">
                <a:latin typeface="Aptos" panose="020B0004020202020204" pitchFamily="34" charset="0"/>
              </a:rPr>
              <a:t>hợp</a:t>
            </a:r>
            <a:r>
              <a:rPr lang="en-US" sz="2000" b="1" dirty="0">
                <a:latin typeface="Aptos" panose="020B0004020202020204" pitchFamily="34" charset="0"/>
              </a:rPr>
              <a:t> </a:t>
            </a:r>
            <a:r>
              <a:rPr lang="en-US" sz="2000" b="1" dirty="0" err="1">
                <a:latin typeface="Aptos" panose="020B0004020202020204" pitchFamily="34" charset="0"/>
              </a:rPr>
              <a:t>nhất</a:t>
            </a:r>
            <a:r>
              <a:rPr lang="en-US" sz="2000" dirty="0">
                <a:latin typeface="Aptos" panose="020B0004020202020204" pitchFamily="34" charset="0"/>
              </a:rPr>
              <a:t>: </a:t>
            </a:r>
            <a:r>
              <a:rPr lang="vi-VN" sz="2000" dirty="0"/>
              <a:t>Các cạnh được duyệt theo thứ tự tăng dần của trọng số. Nếu hai vùng được nối bởi cạnh có sự khác biệt nhỏ hơn một ngưỡng xác định, chúng sẽ được hợp nhất.</a:t>
            </a:r>
            <a:endParaRPr lang="en-US" sz="2000" dirty="0"/>
          </a:p>
          <a:p>
            <a:pPr marL="0" indent="0">
              <a:buNone/>
            </a:pPr>
            <a:endParaRPr lang="en-US" sz="2000" dirty="0">
              <a:latin typeface="Aptos" panose="020B0004020202020204" pitchFamily="34" charset="0"/>
            </a:endParaRPr>
          </a:p>
          <a:p>
            <a:pPr marL="0" indent="0">
              <a:buNone/>
            </a:pPr>
            <a:endParaRPr lang="en-US" sz="2000" dirty="0">
              <a:latin typeface="Aptos" panose="020B0004020202020204" pitchFamily="34" charset="0"/>
            </a:endParaRPr>
          </a:p>
        </p:txBody>
      </p:sp>
    </p:spTree>
    <p:extLst>
      <p:ext uri="{BB962C8B-B14F-4D97-AF65-F5344CB8AC3E}">
        <p14:creationId xmlns:p14="http://schemas.microsoft.com/office/powerpoint/2010/main" val="180351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 calcmode="lin" valueType="num">
                                      <p:cBhvr additive="base">
                                        <p:cTn id="18"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 calcmode="lin" valueType="num">
                                      <p:cBhvr additive="base">
                                        <p:cTn id="24"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C14A206-C160-D2EA-22BC-67F89A111781}"/>
              </a:ext>
            </a:extLst>
          </p:cNvPr>
          <p:cNvSpPr>
            <a:spLocks noGrp="1"/>
          </p:cNvSpPr>
          <p:nvPr>
            <p:ph type="title"/>
          </p:nvPr>
        </p:nvSpPr>
        <p:spPr>
          <a:xfrm>
            <a:off x="793662" y="386930"/>
            <a:ext cx="10066122" cy="1298448"/>
          </a:xfrm>
        </p:spPr>
        <p:txBody>
          <a:bodyPr anchor="b">
            <a:normAutofit/>
          </a:bodyPr>
          <a:lstStyle/>
          <a:p>
            <a:r>
              <a:rPr lang="en-US" sz="4800"/>
              <a:t>2.R-CNN</a:t>
            </a:r>
          </a:p>
        </p:txBody>
      </p:sp>
      <p:sp>
        <p:nvSpPr>
          <p:cNvPr id="32" name="Rectangle 31">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8B4E76A7-B570-3703-8749-3AA605C438E4}"/>
              </a:ext>
            </a:extLst>
          </p:cNvPr>
          <p:cNvSpPr>
            <a:spLocks noGrp="1"/>
          </p:cNvSpPr>
          <p:nvPr>
            <p:ph idx="1"/>
          </p:nvPr>
        </p:nvSpPr>
        <p:spPr>
          <a:xfrm>
            <a:off x="793661" y="2599509"/>
            <a:ext cx="4530898" cy="3639450"/>
          </a:xfrm>
        </p:spPr>
        <p:txBody>
          <a:bodyPr anchor="ctr">
            <a:normAutofit/>
          </a:bodyPr>
          <a:lstStyle/>
          <a:p>
            <a:pPr marL="0" indent="0">
              <a:buNone/>
            </a:pPr>
            <a:r>
              <a:rPr lang="en-US" sz="2000" b="1" dirty="0"/>
              <a:t>3. </a:t>
            </a:r>
            <a:r>
              <a:rPr lang="en-US" sz="2000" b="1" dirty="0" err="1"/>
              <a:t>Kiểm</a:t>
            </a:r>
            <a:r>
              <a:rPr lang="en-US" sz="2000" b="1" dirty="0"/>
              <a:t> </a:t>
            </a:r>
            <a:r>
              <a:rPr lang="en-US" sz="2000" b="1" dirty="0" err="1"/>
              <a:t>tra</a:t>
            </a:r>
            <a:r>
              <a:rPr lang="en-US" sz="2000" b="1" dirty="0"/>
              <a:t> </a:t>
            </a:r>
            <a:r>
              <a:rPr lang="en-US" sz="2000" b="1" dirty="0" err="1"/>
              <a:t>điều</a:t>
            </a:r>
            <a:r>
              <a:rPr lang="en-US" sz="2000" b="1" dirty="0"/>
              <a:t> </a:t>
            </a:r>
            <a:r>
              <a:rPr lang="en-US" sz="2000" b="1" dirty="0" err="1"/>
              <a:t>kiện</a:t>
            </a:r>
            <a:r>
              <a:rPr lang="en-US" sz="2000" b="1" dirty="0"/>
              <a:t> </a:t>
            </a:r>
            <a:r>
              <a:rPr lang="en-US" sz="2000" b="1" dirty="0" err="1"/>
              <a:t>dừng</a:t>
            </a:r>
            <a:r>
              <a:rPr lang="en-US" sz="2000" dirty="0"/>
              <a:t>: </a:t>
            </a:r>
            <a:r>
              <a:rPr lang="vi-VN" sz="2000" dirty="0"/>
              <a:t>Khi hợp nhất hai vùng, thuật toán kiểm tra xem liệu sự khác biệt giữa hai vùng có lớn hơn một ngưỡng động (adaptive threshold) hay không. Ngưỡng này được xác định dựa trên kích thước của vùng và tham số điều chỉnh.</a:t>
            </a:r>
            <a:endParaRPr lang="en-US" sz="2000" dirty="0"/>
          </a:p>
          <a:p>
            <a:pPr marL="0" indent="0">
              <a:buNone/>
            </a:pPr>
            <a:r>
              <a:rPr lang="en-US" sz="2000" b="1" dirty="0"/>
              <a:t>4. </a:t>
            </a:r>
            <a:r>
              <a:rPr lang="en-US" sz="2000" b="1" dirty="0" err="1"/>
              <a:t>Kết</a:t>
            </a:r>
            <a:r>
              <a:rPr lang="en-US" sz="2000" b="1" dirty="0"/>
              <a:t> </a:t>
            </a:r>
            <a:r>
              <a:rPr lang="en-US" sz="2000" b="1" dirty="0" err="1"/>
              <a:t>quả</a:t>
            </a:r>
            <a:r>
              <a:rPr lang="en-US" sz="2000" b="1" dirty="0"/>
              <a:t> </a:t>
            </a:r>
            <a:r>
              <a:rPr lang="en-US" sz="2000" b="1" dirty="0" err="1"/>
              <a:t>phân</a:t>
            </a:r>
            <a:r>
              <a:rPr lang="en-US" sz="2000" b="1" dirty="0"/>
              <a:t> </a:t>
            </a:r>
            <a:r>
              <a:rPr lang="en-US" sz="2000" b="1" dirty="0" err="1"/>
              <a:t>đoạn</a:t>
            </a:r>
            <a:r>
              <a:rPr lang="en-US" sz="2000" dirty="0"/>
              <a:t>: </a:t>
            </a:r>
            <a:r>
              <a:rPr lang="vi-VN" sz="2000" dirty="0"/>
              <a:t>Khi không thể hợp nhất thêm được vùng nào, kết quả cuối cùng là các vùng phân đoạn khác nhau trong hình ảnh.</a:t>
            </a:r>
          </a:p>
          <a:p>
            <a:pPr marL="0" indent="0">
              <a:buNone/>
            </a:pPr>
            <a:endParaRPr lang="en-US" sz="2000" dirty="0"/>
          </a:p>
        </p:txBody>
      </p:sp>
      <p:pic>
        <p:nvPicPr>
          <p:cNvPr id="7" name="Picture 6" descr="A close-up of a logo&#10;&#10;Description automatically generated">
            <a:extLst>
              <a:ext uri="{FF2B5EF4-FFF2-40B4-BE49-F238E27FC236}">
                <a16:creationId xmlns:a16="http://schemas.microsoft.com/office/drawing/2014/main" id="{7D25BD9F-B0E1-9355-0E51-EA2CAEB973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11532" y="3543084"/>
            <a:ext cx="5150277" cy="1596586"/>
          </a:xfrm>
          <a:prstGeom prst="rect">
            <a:avLst/>
          </a:prstGeom>
        </p:spPr>
      </p:pic>
      <p:sp>
        <p:nvSpPr>
          <p:cNvPr id="34" name="Rectangle 33">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53984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 calcmode="lin" valueType="num">
                                      <p:cBhvr additive="base">
                                        <p:cTn id="14"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5"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7DC14DB-B8F9-4B8E-BB6F-1CC0293C98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8C5EC73-3999-4CE9-A304-0A33B43114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C3621FEA-44E1-45C2-A17F-9C6A4BCE49D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15" name="Oval 14">
              <a:extLst>
                <a:ext uri="{FF2B5EF4-FFF2-40B4-BE49-F238E27FC236}">
                  <a16:creationId xmlns:a16="http://schemas.microsoft.com/office/drawing/2014/main" id="{256AA652-7A5F-489D-84BF-DA2C202C8A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6B6FD365-E0AC-425B-96DE-D08EEFCAF5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8C2D383F-2F6F-406F-B10F-7C9E843921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444D9159-3557-49A5-ACF5-5AA6388C8C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E0F3C549-4033-4887-B44D-CA5C50ACB9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12CBEFD8-FB3E-4769-BCF7-D58E440C03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Rectangle 21">
            <a:extLst>
              <a:ext uri="{FF2B5EF4-FFF2-40B4-BE49-F238E27FC236}">
                <a16:creationId xmlns:a16="http://schemas.microsoft.com/office/drawing/2014/main" id="{7B15D645-CAC7-46F1-BA18-D731D08909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FDF268E0-ACCF-492F-8275-1F0AA256B37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25" name="Straight Connector 24">
              <a:extLst>
                <a:ext uri="{FF2B5EF4-FFF2-40B4-BE49-F238E27FC236}">
                  <a16:creationId xmlns:a16="http://schemas.microsoft.com/office/drawing/2014/main" id="{B11B9E42-44B3-4EBD-8F71-13C6ED34081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C63748F2-877D-4C3C-8AEB-59CC1F705C9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F39D52DA-0AA6-474D-966F-FB4C5F5B587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4D800825-8618-4241-8589-CB2AE17CF70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30" name="Rectangle 29">
            <a:extLst>
              <a:ext uri="{FF2B5EF4-FFF2-40B4-BE49-F238E27FC236}">
                <a16:creationId xmlns:a16="http://schemas.microsoft.com/office/drawing/2014/main" id="{DC953D31-C1A7-4FC4-8CDF-85E2F34ABF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2" name="Group 31">
            <a:extLst>
              <a:ext uri="{FF2B5EF4-FFF2-40B4-BE49-F238E27FC236}">
                <a16:creationId xmlns:a16="http://schemas.microsoft.com/office/drawing/2014/main" id="{10F141FE-87E1-4A1E-97A5-B072042E0F5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33" name="Straight Connector 32">
              <a:extLst>
                <a:ext uri="{FF2B5EF4-FFF2-40B4-BE49-F238E27FC236}">
                  <a16:creationId xmlns:a16="http://schemas.microsoft.com/office/drawing/2014/main" id="{4523F37A-A07A-4CAC-AFC1-3FA4FD4BFC6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388A387D-82C8-40B7-BADA-6BDBD9B3B1D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EB29A9F-593B-416C-AC64-DE56AE976C4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44A393C6-4F1D-4472-A646-B2BADD561CB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B790A565-0362-82CF-5EA9-840C99D26CE9}"/>
              </a:ext>
            </a:extLst>
          </p:cNvPr>
          <p:cNvSpPr>
            <a:spLocks noGrp="1"/>
          </p:cNvSpPr>
          <p:nvPr>
            <p:ph type="title"/>
          </p:nvPr>
        </p:nvSpPr>
        <p:spPr>
          <a:xfrm>
            <a:off x="630936" y="630936"/>
            <a:ext cx="4615782" cy="5509815"/>
          </a:xfrm>
          <a:noFill/>
        </p:spPr>
        <p:txBody>
          <a:bodyPr anchor="t">
            <a:normAutofit/>
          </a:bodyPr>
          <a:lstStyle/>
          <a:p>
            <a:r>
              <a:rPr lang="en-US" sz="4800" dirty="0">
                <a:solidFill>
                  <a:schemeClr val="bg1"/>
                </a:solidFill>
              </a:rPr>
              <a:t>2.R-CNN</a:t>
            </a:r>
          </a:p>
        </p:txBody>
      </p:sp>
      <p:sp>
        <p:nvSpPr>
          <p:cNvPr id="3" name="Content Placeholder 2">
            <a:extLst>
              <a:ext uri="{FF2B5EF4-FFF2-40B4-BE49-F238E27FC236}">
                <a16:creationId xmlns:a16="http://schemas.microsoft.com/office/drawing/2014/main" id="{FFA65D37-697F-5F86-58D2-71B6EF9D1972}"/>
              </a:ext>
            </a:extLst>
          </p:cNvPr>
          <p:cNvSpPr>
            <a:spLocks noGrp="1"/>
          </p:cNvSpPr>
          <p:nvPr>
            <p:ph idx="1"/>
          </p:nvPr>
        </p:nvSpPr>
        <p:spPr>
          <a:xfrm>
            <a:off x="5627490" y="630936"/>
            <a:ext cx="5251275" cy="2321430"/>
          </a:xfrm>
          <a:noFill/>
        </p:spPr>
        <p:txBody>
          <a:bodyPr anchor="t">
            <a:normAutofit/>
          </a:bodyPr>
          <a:lstStyle/>
          <a:p>
            <a:pPr marL="0" indent="0">
              <a:buNone/>
            </a:pPr>
            <a:r>
              <a:rPr lang="en-US" sz="1400" dirty="0" err="1">
                <a:solidFill>
                  <a:schemeClr val="bg1"/>
                </a:solidFill>
              </a:rPr>
              <a:t>Ngưỡng</a:t>
            </a:r>
            <a:r>
              <a:rPr lang="en-US" sz="1400" dirty="0">
                <a:solidFill>
                  <a:schemeClr val="bg1"/>
                </a:solidFill>
              </a:rPr>
              <a:t> </a:t>
            </a:r>
            <a:r>
              <a:rPr lang="en-US" sz="1400" dirty="0" err="1">
                <a:solidFill>
                  <a:schemeClr val="bg1"/>
                </a:solidFill>
              </a:rPr>
              <a:t>động</a:t>
            </a:r>
            <a:r>
              <a:rPr lang="en-US" sz="1400" dirty="0">
                <a:solidFill>
                  <a:schemeClr val="bg1"/>
                </a:solidFill>
              </a:rPr>
              <a:t>( dynamic threshold):</a:t>
            </a:r>
          </a:p>
          <a:p>
            <a:pPr marL="0" indent="0">
              <a:buNone/>
            </a:pPr>
            <a:endParaRPr lang="en-US" sz="1400" dirty="0">
              <a:solidFill>
                <a:schemeClr val="bg1"/>
              </a:solidFill>
            </a:endParaRPr>
          </a:p>
          <a:p>
            <a:pPr marL="0" indent="0">
              <a:buNone/>
            </a:pPr>
            <a:r>
              <a:rPr lang="en-US" sz="1400" dirty="0">
                <a:solidFill>
                  <a:schemeClr val="bg1"/>
                </a:solidFill>
              </a:rPr>
              <a:t>Trong </a:t>
            </a:r>
            <a:r>
              <a:rPr lang="en-US" sz="1400" dirty="0" err="1">
                <a:solidFill>
                  <a:schemeClr val="bg1"/>
                </a:solidFill>
              </a:rPr>
              <a:t>đó</a:t>
            </a:r>
            <a:r>
              <a:rPr lang="en-US" sz="1400" dirty="0">
                <a:solidFill>
                  <a:schemeClr val="bg1"/>
                </a:solidFill>
              </a:rPr>
              <a:t>:</a:t>
            </a:r>
          </a:p>
          <a:p>
            <a:pPr marL="0" indent="0">
              <a:buNone/>
            </a:pPr>
            <a:r>
              <a:rPr lang="en-US" sz="1400" dirty="0">
                <a:solidFill>
                  <a:schemeClr val="bg1"/>
                </a:solidFill>
              </a:rPr>
              <a:t>k : </a:t>
            </a:r>
            <a:r>
              <a:rPr lang="en-US" sz="1400" dirty="0" err="1">
                <a:solidFill>
                  <a:schemeClr val="bg1"/>
                </a:solidFill>
              </a:rPr>
              <a:t>tham</a:t>
            </a:r>
            <a:r>
              <a:rPr lang="en-US" sz="1400" dirty="0">
                <a:solidFill>
                  <a:schemeClr val="bg1"/>
                </a:solidFill>
              </a:rPr>
              <a:t> </a:t>
            </a:r>
            <a:r>
              <a:rPr lang="en-US" sz="1400" dirty="0" err="1">
                <a:solidFill>
                  <a:schemeClr val="bg1"/>
                </a:solidFill>
              </a:rPr>
              <a:t>số</a:t>
            </a:r>
            <a:r>
              <a:rPr lang="en-US" sz="1400" dirty="0">
                <a:solidFill>
                  <a:schemeClr val="bg1"/>
                </a:solidFill>
              </a:rPr>
              <a:t> </a:t>
            </a:r>
            <a:r>
              <a:rPr lang="en-US" sz="1400" dirty="0" err="1">
                <a:solidFill>
                  <a:schemeClr val="bg1"/>
                </a:solidFill>
              </a:rPr>
              <a:t>điều</a:t>
            </a:r>
            <a:r>
              <a:rPr lang="en-US" sz="1400" dirty="0">
                <a:solidFill>
                  <a:schemeClr val="bg1"/>
                </a:solidFill>
              </a:rPr>
              <a:t> </a:t>
            </a:r>
            <a:r>
              <a:rPr lang="en-US" sz="1400" dirty="0" err="1">
                <a:solidFill>
                  <a:schemeClr val="bg1"/>
                </a:solidFill>
              </a:rPr>
              <a:t>chỉnh</a:t>
            </a:r>
            <a:r>
              <a:rPr lang="en-US" sz="1400" dirty="0">
                <a:solidFill>
                  <a:schemeClr val="bg1"/>
                </a:solidFill>
              </a:rPr>
              <a:t> do </a:t>
            </a:r>
            <a:r>
              <a:rPr lang="en-US" sz="1400" dirty="0" err="1">
                <a:solidFill>
                  <a:schemeClr val="bg1"/>
                </a:solidFill>
              </a:rPr>
              <a:t>người</a:t>
            </a:r>
            <a:r>
              <a:rPr lang="en-US" sz="1400" dirty="0">
                <a:solidFill>
                  <a:schemeClr val="bg1"/>
                </a:solidFill>
              </a:rPr>
              <a:t> </a:t>
            </a:r>
            <a:r>
              <a:rPr lang="en-US" sz="1400" dirty="0" err="1">
                <a:solidFill>
                  <a:schemeClr val="bg1"/>
                </a:solidFill>
              </a:rPr>
              <a:t>dùng</a:t>
            </a:r>
            <a:r>
              <a:rPr lang="en-US" sz="1400" dirty="0">
                <a:solidFill>
                  <a:schemeClr val="bg1"/>
                </a:solidFill>
              </a:rPr>
              <a:t> </a:t>
            </a:r>
            <a:r>
              <a:rPr lang="en-US" sz="1400" dirty="0" err="1">
                <a:solidFill>
                  <a:schemeClr val="bg1"/>
                </a:solidFill>
              </a:rPr>
              <a:t>xác</a:t>
            </a:r>
            <a:r>
              <a:rPr lang="en-US" sz="1400" dirty="0">
                <a:solidFill>
                  <a:schemeClr val="bg1"/>
                </a:solidFill>
              </a:rPr>
              <a:t> </a:t>
            </a:r>
            <a:r>
              <a:rPr lang="en-US" sz="1400" dirty="0" err="1">
                <a:solidFill>
                  <a:schemeClr val="bg1"/>
                </a:solidFill>
              </a:rPr>
              <a:t>định</a:t>
            </a:r>
            <a:endParaRPr lang="en-US" sz="1400" dirty="0">
              <a:solidFill>
                <a:schemeClr val="bg1"/>
              </a:solidFill>
            </a:endParaRPr>
          </a:p>
          <a:p>
            <a:pPr marL="0" indent="0">
              <a:buNone/>
            </a:pPr>
            <a:r>
              <a:rPr lang="en-US" sz="1400" dirty="0">
                <a:solidFill>
                  <a:schemeClr val="bg1"/>
                </a:solidFill>
              </a:rPr>
              <a:t>|C|: </a:t>
            </a:r>
            <a:r>
              <a:rPr lang="en-US" sz="1400" dirty="0" err="1">
                <a:solidFill>
                  <a:schemeClr val="bg1"/>
                </a:solidFill>
              </a:rPr>
              <a:t>số</a:t>
            </a:r>
            <a:r>
              <a:rPr lang="en-US" sz="1400" dirty="0">
                <a:solidFill>
                  <a:schemeClr val="bg1"/>
                </a:solidFill>
              </a:rPr>
              <a:t> </a:t>
            </a:r>
            <a:r>
              <a:rPr lang="en-US" sz="1400" dirty="0" err="1">
                <a:solidFill>
                  <a:schemeClr val="bg1"/>
                </a:solidFill>
              </a:rPr>
              <a:t>lượng</a:t>
            </a:r>
            <a:r>
              <a:rPr lang="en-US" sz="1400" dirty="0">
                <a:solidFill>
                  <a:schemeClr val="bg1"/>
                </a:solidFill>
              </a:rPr>
              <a:t> pixel </a:t>
            </a:r>
            <a:r>
              <a:rPr lang="en-US" sz="1400" dirty="0" err="1">
                <a:solidFill>
                  <a:schemeClr val="bg1"/>
                </a:solidFill>
              </a:rPr>
              <a:t>trong</a:t>
            </a:r>
            <a:r>
              <a:rPr lang="en-US" sz="1400" dirty="0">
                <a:solidFill>
                  <a:schemeClr val="bg1"/>
                </a:solidFill>
              </a:rPr>
              <a:t> </a:t>
            </a:r>
            <a:r>
              <a:rPr lang="en-US" sz="1400" dirty="0" err="1">
                <a:solidFill>
                  <a:schemeClr val="bg1"/>
                </a:solidFill>
              </a:rPr>
              <a:t>vùng</a:t>
            </a:r>
            <a:r>
              <a:rPr lang="en-US" sz="1400" dirty="0">
                <a:solidFill>
                  <a:schemeClr val="bg1"/>
                </a:solidFill>
              </a:rPr>
              <a:t> C</a:t>
            </a:r>
          </a:p>
          <a:p>
            <a:pPr marL="0" indent="0">
              <a:buNone/>
            </a:pPr>
            <a:r>
              <a:rPr lang="en-US" sz="1400" dirty="0" err="1">
                <a:solidFill>
                  <a:schemeClr val="bg1"/>
                </a:solidFill>
              </a:rPr>
              <a:t>Nguyên</a:t>
            </a:r>
            <a:r>
              <a:rPr lang="en-US" sz="1400" dirty="0">
                <a:solidFill>
                  <a:schemeClr val="bg1"/>
                </a:solidFill>
              </a:rPr>
              <a:t> </a:t>
            </a:r>
            <a:r>
              <a:rPr lang="en-US" sz="1400" dirty="0" err="1">
                <a:solidFill>
                  <a:schemeClr val="bg1"/>
                </a:solidFill>
              </a:rPr>
              <a:t>tắc</a:t>
            </a:r>
            <a:r>
              <a:rPr lang="en-US" sz="1400" dirty="0">
                <a:solidFill>
                  <a:schemeClr val="bg1"/>
                </a:solidFill>
              </a:rPr>
              <a:t> </a:t>
            </a:r>
            <a:r>
              <a:rPr lang="en-US" sz="1400" dirty="0" err="1">
                <a:solidFill>
                  <a:schemeClr val="bg1"/>
                </a:solidFill>
              </a:rPr>
              <a:t>này</a:t>
            </a:r>
            <a:r>
              <a:rPr lang="en-US" sz="1400" dirty="0">
                <a:solidFill>
                  <a:schemeClr val="bg1"/>
                </a:solidFill>
              </a:rPr>
              <a:t> </a:t>
            </a:r>
            <a:r>
              <a:rPr lang="en-US" sz="1400" dirty="0" err="1">
                <a:solidFill>
                  <a:schemeClr val="bg1"/>
                </a:solidFill>
              </a:rPr>
              <a:t>sẽ</a:t>
            </a:r>
            <a:r>
              <a:rPr lang="en-US" sz="1400" dirty="0">
                <a:solidFill>
                  <a:schemeClr val="bg1"/>
                </a:solidFill>
              </a:rPr>
              <a:t> </a:t>
            </a:r>
            <a:r>
              <a:rPr lang="en-US" sz="1400" dirty="0" err="1">
                <a:solidFill>
                  <a:schemeClr val="bg1"/>
                </a:solidFill>
              </a:rPr>
              <a:t>giúp</a:t>
            </a:r>
            <a:r>
              <a:rPr lang="en-US" sz="1400" dirty="0">
                <a:solidFill>
                  <a:schemeClr val="bg1"/>
                </a:solidFill>
              </a:rPr>
              <a:t> </a:t>
            </a:r>
            <a:r>
              <a:rPr lang="en-US" sz="1400" dirty="0" err="1">
                <a:solidFill>
                  <a:schemeClr val="bg1"/>
                </a:solidFill>
              </a:rPr>
              <a:t>thuật</a:t>
            </a:r>
            <a:r>
              <a:rPr lang="en-US" sz="1400" dirty="0">
                <a:solidFill>
                  <a:schemeClr val="bg1"/>
                </a:solidFill>
              </a:rPr>
              <a:t> </a:t>
            </a:r>
            <a:r>
              <a:rPr lang="en-US" sz="1400" dirty="0" err="1">
                <a:solidFill>
                  <a:schemeClr val="bg1"/>
                </a:solidFill>
              </a:rPr>
              <a:t>toán</a:t>
            </a:r>
            <a:r>
              <a:rPr lang="en-US" sz="1400" dirty="0">
                <a:solidFill>
                  <a:schemeClr val="bg1"/>
                </a:solidFill>
              </a:rPr>
              <a:t> </a:t>
            </a:r>
            <a:r>
              <a:rPr lang="vi-VN" sz="1400" dirty="0">
                <a:solidFill>
                  <a:schemeClr val="bg1"/>
                </a:solidFill>
                <a:latin typeface="Aptos" panose="020B0004020202020204" pitchFamily="34" charset="0"/>
              </a:rPr>
              <a:t>xác định các vùng khác biệt rõ ràng trong hình ảnh, từ đó giữ lại được ranh giới giữa các đối tượng một cách tự nhiên và hiệu quả.</a:t>
            </a:r>
            <a:r>
              <a:rPr lang="en-US" sz="1400" dirty="0">
                <a:solidFill>
                  <a:schemeClr val="bg1"/>
                </a:solidFill>
                <a:latin typeface="Aptos" panose="020B0004020202020204" pitchFamily="34" charset="0"/>
              </a:rPr>
              <a:t> </a:t>
            </a:r>
          </a:p>
        </p:txBody>
      </p:sp>
      <p:pic>
        <p:nvPicPr>
          <p:cNvPr id="5" name="Picture 4" descr="A black background with white text&#10;&#10;Description automatically generated">
            <a:extLst>
              <a:ext uri="{FF2B5EF4-FFF2-40B4-BE49-F238E27FC236}">
                <a16:creationId xmlns:a16="http://schemas.microsoft.com/office/drawing/2014/main" id="{4A403292-E523-1C67-B29B-96CE39391C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27491" y="3447091"/>
            <a:ext cx="5333454" cy="2327324"/>
          </a:xfrm>
          <a:prstGeom prst="rect">
            <a:avLst/>
          </a:prstGeom>
        </p:spPr>
      </p:pic>
      <p:grpSp>
        <p:nvGrpSpPr>
          <p:cNvPr id="38" name="Group 37">
            <a:extLst>
              <a:ext uri="{FF2B5EF4-FFF2-40B4-BE49-F238E27FC236}">
                <a16:creationId xmlns:a16="http://schemas.microsoft.com/office/drawing/2014/main" id="{2757059B-A060-4555-B961-797AA63048C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5489258" y="3253797"/>
            <a:ext cx="304800" cy="429768"/>
            <a:chOff x="215328" y="-46937"/>
            <a:chExt cx="304800" cy="2773841"/>
          </a:xfrm>
        </p:grpSpPr>
        <p:cxnSp>
          <p:nvCxnSpPr>
            <p:cNvPr id="39" name="Straight Connector 38">
              <a:extLst>
                <a:ext uri="{FF2B5EF4-FFF2-40B4-BE49-F238E27FC236}">
                  <a16:creationId xmlns:a16="http://schemas.microsoft.com/office/drawing/2014/main" id="{11DD569E-1458-4AA2-875F-F51E4AA61DE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680E026-8A1D-4CAD-B172-5CA26DA2FC5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8940A28C-3425-48AA-A774-1742E44AA4F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2680C588-659B-46A5-9267-3755740CE85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75369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 calcmode="lin" valueType="num">
                                      <p:cBhvr additive="base">
                                        <p:cTn id="18"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3">
                                            <p:txEl>
                                              <p:pRg st="2" end="2"/>
                                            </p:txEl>
                                          </p:spTgt>
                                        </p:tgtEl>
                                        <p:attrNameLst>
                                          <p:attrName>ppt_y</p:attrName>
                                        </p:attrNameLst>
                                      </p:cBhvr>
                                      <p:tavLst>
                                        <p:tav tm="0">
                                          <p:val>
                                            <p:strVal val="1+#ppt_h/2"/>
                                          </p:val>
                                        </p:tav>
                                        <p:tav tm="100000">
                                          <p:val>
                                            <p:strVal val="#ppt_y"/>
                                          </p:val>
                                        </p:tav>
                                      </p:tavLst>
                                    </p:anim>
                                  </p:childTnLst>
                                </p:cTn>
                              </p:par>
                              <p:par>
                                <p:cTn id="20" presetID="2" presetClass="entr" presetSubtype="4" fill="hold" nodeType="with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 calcmode="lin" valueType="num">
                                      <p:cBhvr additive="base">
                                        <p:cTn id="22"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3">
                                            <p:txEl>
                                              <p:pRg st="4" end="4"/>
                                            </p:txEl>
                                          </p:spTgt>
                                        </p:tgtEl>
                                        <p:attrNameLst>
                                          <p:attrName>style.visibility</p:attrName>
                                        </p:attrNameLst>
                                      </p:cBhvr>
                                      <p:to>
                                        <p:strVal val="visible"/>
                                      </p:to>
                                    </p:set>
                                    <p:animEffect transition="in" filter="fade">
                                      <p:cBhvr>
                                        <p:cTn id="28" dur="1000"/>
                                        <p:tgtEl>
                                          <p:spTgt spid="3">
                                            <p:txEl>
                                              <p:pRg st="4" end="4"/>
                                            </p:txEl>
                                          </p:spTgt>
                                        </p:tgtEl>
                                      </p:cBhvr>
                                    </p:animEffect>
                                    <p:anim calcmode="lin" valueType="num">
                                      <p:cBhvr>
                                        <p:cTn id="29"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6" presetClass="entr" presetSubtype="21" fill="hold" nodeType="click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animEffect transition="in" filter="barn(inVertical)">
                                      <p:cBhvr>
                                        <p:cTn id="35"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Freeform: Shape 32">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E451A21C-6091-EC03-E4CF-86ECFD44174A}"/>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4000" kern="1200" dirty="0">
                <a:solidFill>
                  <a:srgbClr val="FFFFFF"/>
                </a:solidFill>
                <a:latin typeface="+mj-lt"/>
                <a:ea typeface="+mj-ea"/>
                <a:cs typeface="+mj-cs"/>
              </a:rPr>
              <a:t>2. R-CNN</a:t>
            </a:r>
          </a:p>
        </p:txBody>
      </p:sp>
      <p:sp>
        <p:nvSpPr>
          <p:cNvPr id="3" name="Content Placeholder 2">
            <a:extLst>
              <a:ext uri="{FF2B5EF4-FFF2-40B4-BE49-F238E27FC236}">
                <a16:creationId xmlns:a16="http://schemas.microsoft.com/office/drawing/2014/main" id="{CD7CC918-6D9D-2EC9-53F9-E027357423D2}"/>
              </a:ext>
            </a:extLst>
          </p:cNvPr>
          <p:cNvSpPr>
            <a:spLocks noGrp="1"/>
          </p:cNvSpPr>
          <p:nvPr>
            <p:ph idx="1"/>
          </p:nvPr>
        </p:nvSpPr>
        <p:spPr>
          <a:xfrm>
            <a:off x="660042" y="806824"/>
            <a:ext cx="2919738" cy="1494117"/>
          </a:xfrm>
        </p:spPr>
        <p:txBody>
          <a:bodyPr vert="horz" lIns="91440" tIns="45720" rIns="91440" bIns="45720" rtlCol="0" anchor="b">
            <a:normAutofit/>
          </a:bodyPr>
          <a:lstStyle/>
          <a:p>
            <a:pPr marL="0" indent="0">
              <a:buNone/>
            </a:pPr>
            <a:r>
              <a:rPr lang="en-US" sz="2000" dirty="0" err="1">
                <a:solidFill>
                  <a:srgbClr val="FFFFFF"/>
                </a:solidFill>
              </a:rPr>
              <a:t>F</a:t>
            </a:r>
            <a:r>
              <a:rPr lang="en-US" sz="2000" kern="1200" dirty="0" err="1">
                <a:solidFill>
                  <a:srgbClr val="FFFFFF"/>
                </a:solidFill>
                <a:latin typeface="+mn-lt"/>
                <a:ea typeface="+mn-ea"/>
                <a:cs typeface="+mn-cs"/>
              </a:rPr>
              <a:t>elzenszwalb</a:t>
            </a:r>
            <a:r>
              <a:rPr lang="en-US" sz="2000" kern="1200" dirty="0">
                <a:solidFill>
                  <a:srgbClr val="FFFFFF"/>
                </a:solidFill>
                <a:latin typeface="+mn-lt"/>
                <a:ea typeface="+mn-ea"/>
                <a:cs typeface="+mn-cs"/>
              </a:rPr>
              <a:t> algorithm</a:t>
            </a:r>
          </a:p>
        </p:txBody>
      </p:sp>
      <p:pic>
        <p:nvPicPr>
          <p:cNvPr id="11" name="Picture 10" descr="A screenshot of a computer program&#10;&#10;Description automatically generated">
            <a:extLst>
              <a:ext uri="{FF2B5EF4-FFF2-40B4-BE49-F238E27FC236}">
                <a16:creationId xmlns:a16="http://schemas.microsoft.com/office/drawing/2014/main" id="{92C8561C-FC2E-0A50-A040-7176238A8E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38604" y="-17819"/>
            <a:ext cx="8153396" cy="6893637"/>
          </a:xfrm>
          <a:prstGeom prst="rect">
            <a:avLst/>
          </a:prstGeom>
        </p:spPr>
      </p:pic>
    </p:spTree>
    <p:extLst>
      <p:ext uri="{BB962C8B-B14F-4D97-AF65-F5344CB8AC3E}">
        <p14:creationId xmlns:p14="http://schemas.microsoft.com/office/powerpoint/2010/main" val="20135369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151139A-886F-4B97-8815-729AD3831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4" name="Rectangle 13">
            <a:extLst>
              <a:ext uri="{FF2B5EF4-FFF2-40B4-BE49-F238E27FC236}">
                <a16:creationId xmlns:a16="http://schemas.microsoft.com/office/drawing/2014/main" id="{AB5E08C4-8CDD-4623-A5B8-E998C6DEE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5F33878-D502-4FFA-8ACE-F2AECDB2A2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3539FEE-81D3-4406-802E-60B20B16F4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DC701763-729E-462F-A5A8-E0DEFEB1E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F5660CE-F0DC-3F1C-F112-FD53A49CD985}"/>
              </a:ext>
            </a:extLst>
          </p:cNvPr>
          <p:cNvSpPr>
            <a:spLocks noGrp="1"/>
          </p:cNvSpPr>
          <p:nvPr>
            <p:ph type="title"/>
          </p:nvPr>
        </p:nvSpPr>
        <p:spPr>
          <a:xfrm>
            <a:off x="699714" y="353160"/>
            <a:ext cx="7091300" cy="898581"/>
          </a:xfrm>
        </p:spPr>
        <p:txBody>
          <a:bodyPr vert="horz" lIns="91440" tIns="45720" rIns="91440" bIns="45720" rtlCol="0" anchor="ctr">
            <a:normAutofit/>
          </a:bodyPr>
          <a:lstStyle/>
          <a:p>
            <a:r>
              <a:rPr lang="en-US" sz="4000">
                <a:solidFill>
                  <a:srgbClr val="FFFFFF"/>
                </a:solidFill>
              </a:rPr>
              <a:t>2.R-CNN</a:t>
            </a:r>
          </a:p>
        </p:txBody>
      </p:sp>
      <p:pic>
        <p:nvPicPr>
          <p:cNvPr id="7" name="Picture 6" descr="A colorful image of a child&#10;&#10;Description automatically generated">
            <a:extLst>
              <a:ext uri="{FF2B5EF4-FFF2-40B4-BE49-F238E27FC236}">
                <a16:creationId xmlns:a16="http://schemas.microsoft.com/office/drawing/2014/main" id="{EDB03B78-8087-CCEF-2E74-96EC9F77C2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12051" y="2736325"/>
            <a:ext cx="5131088" cy="3168446"/>
          </a:xfrm>
          <a:prstGeom prst="rect">
            <a:avLst/>
          </a:prstGeom>
        </p:spPr>
      </p:pic>
      <p:pic>
        <p:nvPicPr>
          <p:cNvPr id="5" name="Content Placeholder 4" descr="A knife next to a mug&#10;&#10;Description automatically generated">
            <a:extLst>
              <a:ext uri="{FF2B5EF4-FFF2-40B4-BE49-F238E27FC236}">
                <a16:creationId xmlns:a16="http://schemas.microsoft.com/office/drawing/2014/main" id="{0DB90FF5-6589-6946-581E-93A112F9128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17635" y="2613759"/>
            <a:ext cx="5131087" cy="3206929"/>
          </a:xfrm>
          <a:prstGeom prst="rect">
            <a:avLst/>
          </a:prstGeom>
        </p:spPr>
      </p:pic>
    </p:spTree>
    <p:extLst>
      <p:ext uri="{BB962C8B-B14F-4D97-AF65-F5344CB8AC3E}">
        <p14:creationId xmlns:p14="http://schemas.microsoft.com/office/powerpoint/2010/main" val="2754631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arn(inVertical)">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0048168-B31D-9FF5-91E0-91EF9D9E0929}"/>
              </a:ext>
            </a:extLst>
          </p:cNvPr>
          <p:cNvSpPr>
            <a:spLocks noGrp="1"/>
          </p:cNvSpPr>
          <p:nvPr>
            <p:ph type="title"/>
          </p:nvPr>
        </p:nvSpPr>
        <p:spPr>
          <a:xfrm>
            <a:off x="1371599" y="294538"/>
            <a:ext cx="9895951" cy="1033669"/>
          </a:xfrm>
        </p:spPr>
        <p:txBody>
          <a:bodyPr>
            <a:normAutofit/>
          </a:bodyPr>
          <a:lstStyle/>
          <a:p>
            <a:r>
              <a:rPr lang="en-US" sz="4000">
                <a:solidFill>
                  <a:srgbClr val="FFFFFF"/>
                </a:solidFill>
              </a:rPr>
              <a:t>2.R-CNN</a:t>
            </a:r>
          </a:p>
        </p:txBody>
      </p:sp>
      <p:sp>
        <p:nvSpPr>
          <p:cNvPr id="3" name="Content Placeholder 2">
            <a:extLst>
              <a:ext uri="{FF2B5EF4-FFF2-40B4-BE49-F238E27FC236}">
                <a16:creationId xmlns:a16="http://schemas.microsoft.com/office/drawing/2014/main" id="{E14E9088-BF8E-0A4C-6021-AA4CCC20C7BB}"/>
              </a:ext>
            </a:extLst>
          </p:cNvPr>
          <p:cNvSpPr>
            <a:spLocks noGrp="1"/>
          </p:cNvSpPr>
          <p:nvPr>
            <p:ph idx="1"/>
          </p:nvPr>
        </p:nvSpPr>
        <p:spPr>
          <a:xfrm>
            <a:off x="1371599" y="2318197"/>
            <a:ext cx="9724031" cy="3683358"/>
          </a:xfrm>
        </p:spPr>
        <p:txBody>
          <a:bodyPr anchor="ctr">
            <a:normAutofit/>
          </a:bodyPr>
          <a:lstStyle/>
          <a:p>
            <a:pPr marL="0" indent="0">
              <a:buNone/>
            </a:pPr>
            <a:r>
              <a:rPr lang="en-US" sz="1900" b="1"/>
              <a:t>Ưu điểm:</a:t>
            </a:r>
          </a:p>
          <a:p>
            <a:pPr marL="0" indent="0">
              <a:buNone/>
            </a:pPr>
            <a:r>
              <a:rPr lang="en-US" sz="1900"/>
              <a:t>+ Độ phức tạp tính toán thấp</a:t>
            </a:r>
          </a:p>
          <a:p>
            <a:pPr marL="0" indent="0">
              <a:buNone/>
            </a:pPr>
            <a:r>
              <a:rPr lang="en-US" sz="1900"/>
              <a:t>+ Khả năng phát hiện ranh giới tốt( nhờ ngưỡng động, thuật toán có thể phân biệt được vùng nhỏ và lớn) </a:t>
            </a:r>
          </a:p>
          <a:p>
            <a:pPr marL="0" indent="0">
              <a:buNone/>
            </a:pPr>
            <a:r>
              <a:rPr lang="en-US" sz="1900"/>
              <a:t>+ Tương thích với nhiều loại hình ảnh: Ứng dụng trong thị giác máy tính, xử lý ảnh và y tế… </a:t>
            </a:r>
          </a:p>
          <a:p>
            <a:pPr marL="0" indent="0">
              <a:buNone/>
            </a:pPr>
            <a:r>
              <a:rPr lang="en-US" sz="1900" b="1"/>
              <a:t>Nhược điểm: </a:t>
            </a:r>
          </a:p>
          <a:p>
            <a:pPr marL="0" indent="0">
              <a:buNone/>
            </a:pPr>
            <a:r>
              <a:rPr lang="en-US" sz="1900"/>
              <a:t>Phụ thuộc vào tham số: tham số k phải được điều chỉnh thủ công theo từng loại hình ảnh</a:t>
            </a:r>
          </a:p>
          <a:p>
            <a:pPr marL="0" indent="0">
              <a:buNone/>
            </a:pPr>
            <a:r>
              <a:rPr lang="en-US" sz="1900"/>
              <a:t>Không xử lý tốt hình ảnh phức tạp: Khi ảnh có nhiều chi tiết nhỏ, nhiễu, thuật toán có thể không cho ra kết quả như mong muốn. </a:t>
            </a:r>
          </a:p>
        </p:txBody>
      </p:sp>
    </p:spTree>
    <p:extLst>
      <p:ext uri="{BB962C8B-B14F-4D97-AF65-F5344CB8AC3E}">
        <p14:creationId xmlns:p14="http://schemas.microsoft.com/office/powerpoint/2010/main" val="205563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Effect transition="in" filter="fade">
                                      <p:cBhvr>
                                        <p:cTn id="25" dur="1000"/>
                                        <p:tgtEl>
                                          <p:spTgt spid="3">
                                            <p:txEl>
                                              <p:pRg st="5" end="5"/>
                                            </p:txEl>
                                          </p:spTgt>
                                        </p:tgtEl>
                                      </p:cBhvr>
                                    </p:animEffect>
                                    <p:anim calcmode="lin" valueType="num">
                                      <p:cBhvr>
                                        <p:cTn id="26"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27"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1000"/>
                                        <p:tgtEl>
                                          <p:spTgt spid="3">
                                            <p:txEl>
                                              <p:pRg st="6" end="6"/>
                                            </p:txEl>
                                          </p:spTgt>
                                        </p:tgtEl>
                                      </p:cBhvr>
                                    </p:animEffect>
                                    <p:anim calcmode="lin" valueType="num">
                                      <p:cBhvr>
                                        <p:cTn id="33"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34"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A3EFF7B1-6CB7-47D1-AD37-B870CA2B21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7FA2962B-21B6-4689-A95D-A8FF6ADE47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bg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4" name="Group 33">
            <a:extLst>
              <a:ext uri="{FF2B5EF4-FFF2-40B4-BE49-F238E27FC236}">
                <a16:creationId xmlns:a16="http://schemas.microsoft.com/office/drawing/2014/main" id="{A745280D-ED36-41FE-8EB1-CE597C99CFE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117348" y="774914"/>
            <a:ext cx="304800" cy="429768"/>
            <a:chOff x="215328" y="-46937"/>
            <a:chExt cx="304800" cy="2773841"/>
          </a:xfrm>
        </p:grpSpPr>
        <p:cxnSp>
          <p:nvCxnSpPr>
            <p:cNvPr id="14" name="Straight Connector 13">
              <a:extLst>
                <a:ext uri="{FF2B5EF4-FFF2-40B4-BE49-F238E27FC236}">
                  <a16:creationId xmlns:a16="http://schemas.microsoft.com/office/drawing/2014/main" id="{3D26CEB3-5AE4-4088-AD63-396DB50F289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4AA9279A-AD34-474C-834E-6BF658144A5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3589559-7D9A-4ECD-90BB-A5565E2DAE7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701B1A71-DCEA-4EB2-8133-98A2CD6F098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grpSp>
        <p:nvGrpSpPr>
          <p:cNvPr id="43" name="Group 42">
            <a:extLst>
              <a:ext uri="{FF2B5EF4-FFF2-40B4-BE49-F238E27FC236}">
                <a16:creationId xmlns:a16="http://schemas.microsoft.com/office/drawing/2014/main" id="{80E95A5C-1E97-41C3-9DEC-245FF6DEBF1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20" name="Oval 19">
              <a:extLst>
                <a:ext uri="{FF2B5EF4-FFF2-40B4-BE49-F238E27FC236}">
                  <a16:creationId xmlns:a16="http://schemas.microsoft.com/office/drawing/2014/main" id="{8D3C3374-C720-4FCD-B6CD-AEF1D1A61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7639E2EF-4D23-4EA3-B29E-D6362FF722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730820A4-6CEA-4BF7-8DE4-F5B2D2EB23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F320E002-8AED-4D4F-A104-0585FFFB9A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a:extLst>
                <a:ext uri="{FF2B5EF4-FFF2-40B4-BE49-F238E27FC236}">
                  <a16:creationId xmlns:a16="http://schemas.microsoft.com/office/drawing/2014/main" id="{6A0BF3F3-3A09-42CE-9483-114BD01DD9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B233BD5C-DFC7-4EB7-B348-7C9B5B8D0A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7" name="Rectangle 26">
            <a:extLst>
              <a:ext uri="{FF2B5EF4-FFF2-40B4-BE49-F238E27FC236}">
                <a16:creationId xmlns:a16="http://schemas.microsoft.com/office/drawing/2014/main" id="{A00D2CE1-35C1-46E6-BD59-CEE668BD90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Group 28">
            <a:extLst>
              <a:ext uri="{FF2B5EF4-FFF2-40B4-BE49-F238E27FC236}">
                <a16:creationId xmlns:a16="http://schemas.microsoft.com/office/drawing/2014/main" id="{A58DCE86-9AE1-46D1-96D6-04B8B3EDF6F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30" name="Straight Connector 29">
              <a:extLst>
                <a:ext uri="{FF2B5EF4-FFF2-40B4-BE49-F238E27FC236}">
                  <a16:creationId xmlns:a16="http://schemas.microsoft.com/office/drawing/2014/main" id="{89B74739-D423-4F25-A976-0A6CD86D173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018E700-FF08-42AA-9237-24E7A74AD38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46B3488A-8A55-403E-B9C9-75AFA0CF53E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5089B9D-BA8D-4A64-B95F-33940D9D686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35" name="Rectangle 34">
            <a:extLst>
              <a:ext uri="{FF2B5EF4-FFF2-40B4-BE49-F238E27FC236}">
                <a16:creationId xmlns:a16="http://schemas.microsoft.com/office/drawing/2014/main" id="{E18403B7-F2C7-4C07-8522-21C3191090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7" name="Group 36">
            <a:extLst>
              <a:ext uri="{FF2B5EF4-FFF2-40B4-BE49-F238E27FC236}">
                <a16:creationId xmlns:a16="http://schemas.microsoft.com/office/drawing/2014/main" id="{23B58CC6-A99E-43AF-A467-256F19287FB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38" name="Straight Connector 37">
              <a:extLst>
                <a:ext uri="{FF2B5EF4-FFF2-40B4-BE49-F238E27FC236}">
                  <a16:creationId xmlns:a16="http://schemas.microsoft.com/office/drawing/2014/main" id="{8FE97852-3A18-4317-B17E-8C45174F96F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F9D0BC6E-6D0B-4589-B1BF-372BAA38395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530B892E-E062-4B0A-B79E-E55D36EC9AE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8D1A4DF9-C28A-4C0A-B273-702F0C4880F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0E675009-5A77-7BE0-22B6-9ED8989EB86F}"/>
              </a:ext>
            </a:extLst>
          </p:cNvPr>
          <p:cNvSpPr>
            <a:spLocks noGrp="1"/>
          </p:cNvSpPr>
          <p:nvPr>
            <p:ph type="title"/>
          </p:nvPr>
        </p:nvSpPr>
        <p:spPr>
          <a:xfrm>
            <a:off x="630936" y="495992"/>
            <a:ext cx="4195140" cy="5638831"/>
          </a:xfrm>
          <a:noFill/>
        </p:spPr>
        <p:txBody>
          <a:bodyPr anchor="ctr">
            <a:normAutofit/>
          </a:bodyPr>
          <a:lstStyle/>
          <a:p>
            <a:r>
              <a:rPr lang="en-US" sz="4800"/>
              <a:t>2.R-CNN</a:t>
            </a:r>
          </a:p>
        </p:txBody>
      </p:sp>
      <p:graphicFrame>
        <p:nvGraphicFramePr>
          <p:cNvPr id="44" name="Content Placeholder 2">
            <a:extLst>
              <a:ext uri="{FF2B5EF4-FFF2-40B4-BE49-F238E27FC236}">
                <a16:creationId xmlns:a16="http://schemas.microsoft.com/office/drawing/2014/main" id="{36C9392F-EA53-3C50-CCB2-AE5161C18E33}"/>
              </a:ext>
            </a:extLst>
          </p:cNvPr>
          <p:cNvGraphicFramePr>
            <a:graphicFrameLocks noGrp="1"/>
          </p:cNvGraphicFramePr>
          <p:nvPr>
            <p:ph idx="1"/>
            <p:extLst>
              <p:ext uri="{D42A27DB-BD31-4B8C-83A1-F6EECF244321}">
                <p14:modId xmlns:p14="http://schemas.microsoft.com/office/powerpoint/2010/main" val="3806136316"/>
              </p:ext>
            </p:extLst>
          </p:nvPr>
        </p:nvGraphicFramePr>
        <p:xfrm>
          <a:off x="4915947" y="866585"/>
          <a:ext cx="6253722" cy="505617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01059278"/>
      </p:ext>
    </p:extLst>
  </p:cSld>
  <p:clrMapOvr>
    <a:overrideClrMapping bg1="dk1" tx1="lt1" bg2="dk2" tx2="lt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lose-up of hopscotch on a sidewalk">
            <a:extLst>
              <a:ext uri="{FF2B5EF4-FFF2-40B4-BE49-F238E27FC236}">
                <a16:creationId xmlns:a16="http://schemas.microsoft.com/office/drawing/2014/main" id="{60E0F649-80A7-69AA-5D81-750242E9A084}"/>
              </a:ext>
            </a:extLst>
          </p:cNvPr>
          <p:cNvPicPr>
            <a:picLocks noChangeAspect="1"/>
          </p:cNvPicPr>
          <p:nvPr/>
        </p:nvPicPr>
        <p:blipFill>
          <a:blip r:embed="rId2"/>
          <a:srcRect t="7097" b="8634"/>
          <a:stretch/>
        </p:blipFill>
        <p:spPr>
          <a:xfrm>
            <a:off x="-3047" y="10"/>
            <a:ext cx="12191999" cy="6857990"/>
          </a:xfrm>
          <a:prstGeom prst="rect">
            <a:avLst/>
          </a:prstGeom>
        </p:spPr>
      </p:pic>
      <p:sp>
        <p:nvSpPr>
          <p:cNvPr id="11" name="Rectangle 10">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E9B5D9F-E7D5-6A69-73BD-237AA4FD4849}"/>
              </a:ext>
            </a:extLst>
          </p:cNvPr>
          <p:cNvSpPr>
            <a:spLocks noGrp="1"/>
          </p:cNvSpPr>
          <p:nvPr>
            <p:ph type="title"/>
          </p:nvPr>
        </p:nvSpPr>
        <p:spPr>
          <a:xfrm>
            <a:off x="1097280" y="325550"/>
            <a:ext cx="10058400" cy="3574778"/>
          </a:xfrm>
          <a:effectLst>
            <a:outerShdw blurRad="50800" dist="38100" dir="2700000" algn="tl" rotWithShape="0">
              <a:prstClr val="black">
                <a:alpha val="40000"/>
              </a:prstClr>
            </a:outerShdw>
          </a:effectLst>
        </p:spPr>
        <p:txBody>
          <a:bodyPr vert="horz" lIns="91440" tIns="45720" rIns="91440" bIns="45720" rtlCol="0" anchor="b">
            <a:normAutofit/>
          </a:bodyPr>
          <a:lstStyle/>
          <a:p>
            <a:pPr algn="ctr"/>
            <a:r>
              <a:rPr lang="en-US" sz="5200">
                <a:solidFill>
                  <a:srgbClr val="FFFFFF"/>
                </a:solidFill>
              </a:rPr>
              <a:t>3. Fast R-CNN</a:t>
            </a:r>
          </a:p>
        </p:txBody>
      </p:sp>
    </p:spTree>
    <p:extLst>
      <p:ext uri="{BB962C8B-B14F-4D97-AF65-F5344CB8AC3E}">
        <p14:creationId xmlns:p14="http://schemas.microsoft.com/office/powerpoint/2010/main" val="23422568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1D91BEA-57E2-456A-0D99-7E3EE3160E07}"/>
              </a:ext>
            </a:extLst>
          </p:cNvPr>
          <p:cNvSpPr>
            <a:spLocks noGrp="1"/>
          </p:cNvSpPr>
          <p:nvPr>
            <p:ph type="title"/>
          </p:nvPr>
        </p:nvSpPr>
        <p:spPr>
          <a:xfrm>
            <a:off x="1371599" y="294538"/>
            <a:ext cx="9895951" cy="1033669"/>
          </a:xfrm>
        </p:spPr>
        <p:txBody>
          <a:bodyPr>
            <a:normAutofit/>
          </a:bodyPr>
          <a:lstStyle/>
          <a:p>
            <a:r>
              <a:rPr lang="en-US" sz="4000">
                <a:solidFill>
                  <a:srgbClr val="FFFFFF"/>
                </a:solidFill>
              </a:rPr>
              <a:t>3. Fast R-CNN</a:t>
            </a:r>
          </a:p>
        </p:txBody>
      </p:sp>
      <p:sp>
        <p:nvSpPr>
          <p:cNvPr id="3" name="Content Placeholder 2">
            <a:extLst>
              <a:ext uri="{FF2B5EF4-FFF2-40B4-BE49-F238E27FC236}">
                <a16:creationId xmlns:a16="http://schemas.microsoft.com/office/drawing/2014/main" id="{8473EAF1-2A73-4022-19AD-789AFC075831}"/>
              </a:ext>
            </a:extLst>
          </p:cNvPr>
          <p:cNvSpPr>
            <a:spLocks noGrp="1"/>
          </p:cNvSpPr>
          <p:nvPr>
            <p:ph idx="1"/>
          </p:nvPr>
        </p:nvSpPr>
        <p:spPr>
          <a:xfrm>
            <a:off x="1371599" y="2318197"/>
            <a:ext cx="9724031" cy="3683358"/>
          </a:xfrm>
        </p:spPr>
        <p:txBody>
          <a:bodyPr anchor="ctr">
            <a:normAutofit/>
          </a:bodyPr>
          <a:lstStyle/>
          <a:p>
            <a:r>
              <a:rPr lang="en-US" sz="2000" dirty="0" err="1"/>
              <a:t>Khoảng</a:t>
            </a:r>
            <a:r>
              <a:rPr lang="en-US" sz="2000" dirty="0"/>
              <a:t> </a:t>
            </a:r>
            <a:r>
              <a:rPr lang="en-US" sz="2000" dirty="0" err="1"/>
              <a:t>một</a:t>
            </a:r>
            <a:r>
              <a:rPr lang="en-US" sz="2000" dirty="0"/>
              <a:t> </a:t>
            </a:r>
            <a:r>
              <a:rPr lang="en-US" sz="2000" dirty="0" err="1"/>
              <a:t>thời</a:t>
            </a:r>
            <a:r>
              <a:rPr lang="en-US" sz="2000" dirty="0"/>
              <a:t> </a:t>
            </a:r>
            <a:r>
              <a:rPr lang="en-US" sz="2000" dirty="0" err="1"/>
              <a:t>gian</a:t>
            </a:r>
            <a:r>
              <a:rPr lang="en-US" sz="2000" dirty="0"/>
              <a:t> </a:t>
            </a:r>
            <a:r>
              <a:rPr lang="en-US" sz="2000" dirty="0" err="1"/>
              <a:t>sau</a:t>
            </a:r>
            <a:r>
              <a:rPr lang="en-US" sz="2000" dirty="0"/>
              <a:t>, Fast R-CNN </a:t>
            </a:r>
            <a:r>
              <a:rPr lang="en-US" sz="2000" dirty="0" err="1"/>
              <a:t>được</a:t>
            </a:r>
            <a:r>
              <a:rPr lang="en-US" sz="2000" dirty="0"/>
              <a:t> </a:t>
            </a:r>
            <a:r>
              <a:rPr lang="en-US" sz="2000" dirty="0" err="1"/>
              <a:t>giới</a:t>
            </a:r>
            <a:r>
              <a:rPr lang="en-US" sz="2000" dirty="0"/>
              <a:t> </a:t>
            </a:r>
            <a:r>
              <a:rPr lang="en-US" sz="2000" dirty="0" err="1"/>
              <a:t>thiệu</a:t>
            </a:r>
            <a:r>
              <a:rPr lang="en-US" sz="2000" dirty="0"/>
              <a:t> </a:t>
            </a:r>
            <a:r>
              <a:rPr lang="en-US" sz="2000" dirty="0" err="1"/>
              <a:t>bởi</a:t>
            </a:r>
            <a:r>
              <a:rPr lang="en-US" sz="2000" dirty="0"/>
              <a:t> </a:t>
            </a:r>
            <a:r>
              <a:rPr lang="en-US" sz="2000" dirty="0" err="1"/>
              <a:t>cùng</a:t>
            </a:r>
            <a:r>
              <a:rPr lang="en-US" sz="2000" dirty="0"/>
              <a:t> </a:t>
            </a:r>
            <a:r>
              <a:rPr lang="en-US" sz="2000" dirty="0" err="1"/>
              <a:t>tác</a:t>
            </a:r>
            <a:r>
              <a:rPr lang="en-US" sz="2000" dirty="0"/>
              <a:t> </a:t>
            </a:r>
            <a:r>
              <a:rPr lang="en-US" sz="2000" dirty="0" err="1"/>
              <a:t>giả</a:t>
            </a:r>
            <a:r>
              <a:rPr lang="en-US" sz="2000" dirty="0"/>
              <a:t> </a:t>
            </a:r>
            <a:r>
              <a:rPr lang="en-US" sz="2000" dirty="0" err="1"/>
              <a:t>của</a:t>
            </a:r>
            <a:r>
              <a:rPr lang="en-US" sz="2000" dirty="0"/>
              <a:t> R-CNN, </a:t>
            </a:r>
            <a:r>
              <a:rPr lang="en-US" sz="2000" dirty="0" err="1"/>
              <a:t>nó</a:t>
            </a:r>
            <a:r>
              <a:rPr lang="en-US" sz="2000" dirty="0"/>
              <a:t> </a:t>
            </a:r>
            <a:r>
              <a:rPr lang="en-US" sz="2000" dirty="0" err="1"/>
              <a:t>giải</a:t>
            </a:r>
            <a:r>
              <a:rPr lang="en-US" sz="2000" dirty="0"/>
              <a:t> </a:t>
            </a:r>
            <a:r>
              <a:rPr lang="en-US" sz="2000" dirty="0" err="1"/>
              <a:t>quyết</a:t>
            </a:r>
            <a:r>
              <a:rPr lang="en-US" sz="2000" dirty="0"/>
              <a:t> </a:t>
            </a:r>
            <a:r>
              <a:rPr lang="en-US" sz="2000" dirty="0" err="1"/>
              <a:t>được</a:t>
            </a:r>
            <a:r>
              <a:rPr lang="en-US" sz="2000" dirty="0"/>
              <a:t> </a:t>
            </a:r>
            <a:r>
              <a:rPr lang="en-US" sz="2000" dirty="0" err="1"/>
              <a:t>một</a:t>
            </a:r>
            <a:r>
              <a:rPr lang="en-US" sz="2000" dirty="0"/>
              <a:t> </a:t>
            </a:r>
            <a:r>
              <a:rPr lang="en-US" sz="2000" dirty="0" err="1"/>
              <a:t>số</a:t>
            </a:r>
            <a:r>
              <a:rPr lang="en-US" sz="2000" dirty="0"/>
              <a:t> </a:t>
            </a:r>
            <a:r>
              <a:rPr lang="en-US" sz="2000" dirty="0" err="1"/>
              <a:t>hạn</a:t>
            </a:r>
            <a:r>
              <a:rPr lang="en-US" sz="2000" dirty="0"/>
              <a:t> </a:t>
            </a:r>
            <a:r>
              <a:rPr lang="en-US" sz="2000" dirty="0" err="1"/>
              <a:t>chế</a:t>
            </a:r>
            <a:r>
              <a:rPr lang="en-US" sz="2000" dirty="0"/>
              <a:t> </a:t>
            </a:r>
            <a:r>
              <a:rPr lang="en-US" sz="2000" dirty="0" err="1"/>
              <a:t>của</a:t>
            </a:r>
            <a:r>
              <a:rPr lang="en-US" sz="2000" dirty="0"/>
              <a:t> R-CNN </a:t>
            </a:r>
            <a:r>
              <a:rPr lang="en-US" sz="2000" dirty="0" err="1"/>
              <a:t>để</a:t>
            </a:r>
            <a:r>
              <a:rPr lang="en-US" sz="2000" dirty="0"/>
              <a:t> </a:t>
            </a:r>
            <a:r>
              <a:rPr lang="en-US" sz="2000" b="1" dirty="0" err="1"/>
              <a:t>cải</a:t>
            </a:r>
            <a:r>
              <a:rPr lang="en-US" sz="2000" b="1" dirty="0"/>
              <a:t> </a:t>
            </a:r>
            <a:r>
              <a:rPr lang="en-US" sz="2000" b="1" dirty="0" err="1"/>
              <a:t>thiện</a:t>
            </a:r>
            <a:r>
              <a:rPr lang="en-US" sz="2000" b="1" dirty="0"/>
              <a:t> </a:t>
            </a:r>
            <a:r>
              <a:rPr lang="en-US" sz="2000" b="1" dirty="0" err="1"/>
              <a:t>tốc</a:t>
            </a:r>
            <a:r>
              <a:rPr lang="en-US" sz="2000" b="1" dirty="0"/>
              <a:t> </a:t>
            </a:r>
            <a:r>
              <a:rPr lang="en-US" sz="2000" b="1" dirty="0" err="1"/>
              <a:t>độ</a:t>
            </a:r>
            <a:r>
              <a:rPr lang="en-US" sz="2000" b="1" dirty="0"/>
              <a:t>.</a:t>
            </a:r>
          </a:p>
          <a:p>
            <a:r>
              <a:rPr lang="en-US" sz="2000" dirty="0" err="1"/>
              <a:t>Tương</a:t>
            </a:r>
            <a:r>
              <a:rPr lang="en-US" sz="2000" dirty="0"/>
              <a:t> </a:t>
            </a:r>
            <a:r>
              <a:rPr lang="en-US" sz="2000" dirty="0" err="1"/>
              <a:t>tự</a:t>
            </a:r>
            <a:r>
              <a:rPr lang="en-US" sz="2000" dirty="0"/>
              <a:t> </a:t>
            </a:r>
            <a:r>
              <a:rPr lang="en-US" sz="2000" dirty="0" err="1"/>
              <a:t>như</a:t>
            </a:r>
            <a:r>
              <a:rPr lang="en-US" sz="2000" dirty="0"/>
              <a:t> R-CNN </a:t>
            </a:r>
            <a:r>
              <a:rPr lang="en-US" sz="2000" dirty="0" err="1"/>
              <a:t>thì</a:t>
            </a:r>
            <a:r>
              <a:rPr lang="en-US" sz="2000" dirty="0"/>
              <a:t> Fast R-CNN </a:t>
            </a:r>
            <a:r>
              <a:rPr lang="en-US" sz="2000" b="1" dirty="0" err="1"/>
              <a:t>vẫn</a:t>
            </a:r>
            <a:r>
              <a:rPr lang="en-US" sz="2000" b="1" dirty="0"/>
              <a:t> </a:t>
            </a:r>
            <a:r>
              <a:rPr lang="en-US" sz="2000" b="1" dirty="0" err="1"/>
              <a:t>dùng</a:t>
            </a:r>
            <a:r>
              <a:rPr lang="en-US" sz="2000" b="1" dirty="0"/>
              <a:t> Selective Search </a:t>
            </a:r>
            <a:r>
              <a:rPr lang="en-US" sz="2000" dirty="0" err="1"/>
              <a:t>để</a:t>
            </a:r>
            <a:r>
              <a:rPr lang="en-US" sz="2000" dirty="0"/>
              <a:t> </a:t>
            </a:r>
            <a:r>
              <a:rPr lang="en-US" sz="2000" dirty="0" err="1"/>
              <a:t>lấy</a:t>
            </a:r>
            <a:r>
              <a:rPr lang="en-US" sz="2000" dirty="0"/>
              <a:t> </a:t>
            </a:r>
            <a:r>
              <a:rPr lang="en-US" sz="2000" dirty="0" err="1"/>
              <a:t>ra</a:t>
            </a:r>
            <a:r>
              <a:rPr lang="en-US" sz="2000" dirty="0"/>
              <a:t> </a:t>
            </a:r>
            <a:r>
              <a:rPr lang="en-US" sz="2000" dirty="0" err="1"/>
              <a:t>các</a:t>
            </a:r>
            <a:r>
              <a:rPr lang="en-US" sz="2000" dirty="0"/>
              <a:t> region proposal. </a:t>
            </a:r>
            <a:r>
              <a:rPr lang="en-US" sz="2000" dirty="0" err="1"/>
              <a:t>Tuy</a:t>
            </a:r>
            <a:r>
              <a:rPr lang="en-US" sz="2000" dirty="0"/>
              <a:t> </a:t>
            </a:r>
            <a:r>
              <a:rPr lang="en-US" sz="2000" dirty="0" err="1"/>
              <a:t>nhiên</a:t>
            </a:r>
            <a:r>
              <a:rPr lang="en-US" sz="2000" dirty="0"/>
              <a:t> </a:t>
            </a:r>
            <a:r>
              <a:rPr lang="en-US" sz="2000" dirty="0" err="1"/>
              <a:t>nó</a:t>
            </a:r>
            <a:r>
              <a:rPr lang="en-US" sz="2000" dirty="0"/>
              <a:t> </a:t>
            </a:r>
            <a:r>
              <a:rPr lang="en-US" sz="2000" dirty="0" err="1"/>
              <a:t>không</a:t>
            </a:r>
            <a:r>
              <a:rPr lang="en-US" sz="2000" dirty="0"/>
              <a:t> </a:t>
            </a:r>
            <a:r>
              <a:rPr lang="en-US" sz="2000" dirty="0" err="1"/>
              <a:t>tách</a:t>
            </a:r>
            <a:r>
              <a:rPr lang="en-US" sz="2000" dirty="0"/>
              <a:t> 2000 region proposal </a:t>
            </a:r>
            <a:r>
              <a:rPr lang="en-US" sz="2000" dirty="0" err="1"/>
              <a:t>ra</a:t>
            </a:r>
            <a:r>
              <a:rPr lang="en-US" sz="2000" dirty="0"/>
              <a:t> </a:t>
            </a:r>
            <a:r>
              <a:rPr lang="en-US" sz="2000" dirty="0" err="1"/>
              <a:t>khỏi</a:t>
            </a:r>
            <a:r>
              <a:rPr lang="en-US" sz="2000" dirty="0"/>
              <a:t> </a:t>
            </a:r>
            <a:r>
              <a:rPr lang="en-US" sz="2000" dirty="0" err="1"/>
              <a:t>ảnh</a:t>
            </a:r>
            <a:r>
              <a:rPr lang="en-US" sz="2000" dirty="0"/>
              <a:t> </a:t>
            </a:r>
            <a:r>
              <a:rPr lang="en-US" sz="2000" dirty="0" err="1"/>
              <a:t>và</a:t>
            </a:r>
            <a:r>
              <a:rPr lang="en-US" sz="2000" dirty="0"/>
              <a:t> </a:t>
            </a:r>
            <a:r>
              <a:rPr lang="en-US" sz="2000" dirty="0" err="1"/>
              <a:t>thực</a:t>
            </a:r>
            <a:r>
              <a:rPr lang="en-US" sz="2000" dirty="0"/>
              <a:t> </a:t>
            </a:r>
            <a:r>
              <a:rPr lang="en-US" sz="2000" dirty="0" err="1"/>
              <a:t>hiện</a:t>
            </a:r>
            <a:r>
              <a:rPr lang="en-US" sz="2000" dirty="0"/>
              <a:t> </a:t>
            </a:r>
            <a:r>
              <a:rPr lang="en-US" sz="2000" dirty="0" err="1"/>
              <a:t>bài</a:t>
            </a:r>
            <a:r>
              <a:rPr lang="en-US" sz="2000" dirty="0"/>
              <a:t> </a:t>
            </a:r>
            <a:r>
              <a:rPr lang="en-US" sz="2000" dirty="0" err="1"/>
              <a:t>toán</a:t>
            </a:r>
            <a:r>
              <a:rPr lang="en-US" sz="2000" dirty="0"/>
              <a:t> image classification </a:t>
            </a:r>
            <a:r>
              <a:rPr lang="en-US" sz="2000" dirty="0" err="1"/>
              <a:t>cho</a:t>
            </a:r>
            <a:r>
              <a:rPr lang="en-US" sz="2000" dirty="0"/>
              <a:t> </a:t>
            </a:r>
            <a:r>
              <a:rPr lang="en-US" sz="2000" dirty="0" err="1"/>
              <a:t>mỗi</a:t>
            </a:r>
            <a:r>
              <a:rPr lang="en-US" sz="2000" dirty="0"/>
              <a:t> </a:t>
            </a:r>
            <a:r>
              <a:rPr lang="en-US" sz="2000" dirty="0" err="1"/>
              <a:t>ảnh</a:t>
            </a:r>
            <a:r>
              <a:rPr lang="en-US" sz="2000" dirty="0"/>
              <a:t> </a:t>
            </a:r>
            <a:r>
              <a:rPr lang="en-US" sz="2000" dirty="0" err="1"/>
              <a:t>mà</a:t>
            </a:r>
            <a:r>
              <a:rPr lang="en-US" sz="2000" dirty="0"/>
              <a:t> </a:t>
            </a:r>
            <a:r>
              <a:rPr lang="en-US" sz="2000" dirty="0" err="1"/>
              <a:t>nó</a:t>
            </a:r>
            <a:r>
              <a:rPr lang="en-US" sz="2000" dirty="0"/>
              <a:t> </a:t>
            </a:r>
            <a:r>
              <a:rPr lang="en-US" sz="2000" b="1" dirty="0" err="1"/>
              <a:t>áp</a:t>
            </a:r>
            <a:r>
              <a:rPr lang="en-US" sz="2000" b="1" dirty="0"/>
              <a:t> </a:t>
            </a:r>
            <a:r>
              <a:rPr lang="en-US" sz="2000" b="1" dirty="0" err="1"/>
              <a:t>dụng</a:t>
            </a:r>
            <a:r>
              <a:rPr lang="en-US" sz="2000" b="1" dirty="0"/>
              <a:t> CNN(</a:t>
            </a:r>
            <a:r>
              <a:rPr lang="en-US" sz="2000" b="1" dirty="0" err="1"/>
              <a:t>như</a:t>
            </a:r>
            <a:r>
              <a:rPr lang="en-US" sz="2000" b="1" dirty="0"/>
              <a:t> </a:t>
            </a:r>
            <a:r>
              <a:rPr lang="en-US" sz="2000" b="1" dirty="0" err="1"/>
              <a:t>ResNet</a:t>
            </a:r>
            <a:r>
              <a:rPr lang="en-US" sz="2000" b="1" dirty="0"/>
              <a:t> </a:t>
            </a:r>
            <a:r>
              <a:rPr lang="en-US" sz="2000" b="1" dirty="0" err="1"/>
              <a:t>hoặc</a:t>
            </a:r>
            <a:r>
              <a:rPr lang="en-US" sz="2000" b="1" dirty="0"/>
              <a:t> VGG) </a:t>
            </a:r>
            <a:r>
              <a:rPr lang="en-US" sz="2000" b="1" dirty="0" err="1"/>
              <a:t>trực</a:t>
            </a:r>
            <a:r>
              <a:rPr lang="en-US" sz="2000" b="1" dirty="0"/>
              <a:t> </a:t>
            </a:r>
            <a:r>
              <a:rPr lang="en-US" sz="2000" b="1" dirty="0" err="1"/>
              <a:t>tiếp</a:t>
            </a:r>
            <a:r>
              <a:rPr lang="en-US" sz="2000" b="1" dirty="0"/>
              <a:t> </a:t>
            </a:r>
            <a:r>
              <a:rPr lang="en-US" sz="2000" b="1" dirty="0" err="1"/>
              <a:t>lên</a:t>
            </a:r>
            <a:r>
              <a:rPr lang="en-US" sz="2000" b="1" dirty="0"/>
              <a:t> </a:t>
            </a:r>
            <a:r>
              <a:rPr lang="en-US" sz="2000" b="1" dirty="0" err="1"/>
              <a:t>toàn</a:t>
            </a:r>
            <a:r>
              <a:rPr lang="en-US" sz="2000" b="1" dirty="0"/>
              <a:t> </a:t>
            </a:r>
            <a:r>
              <a:rPr lang="en-US" sz="2000" b="1" dirty="0" err="1"/>
              <a:t>bộ</a:t>
            </a:r>
            <a:r>
              <a:rPr lang="en-US" sz="2000" b="1" dirty="0"/>
              <a:t> </a:t>
            </a:r>
            <a:r>
              <a:rPr lang="en-US" sz="2000" b="1" dirty="0" err="1"/>
              <a:t>ảnh</a:t>
            </a:r>
            <a:r>
              <a:rPr lang="en-US" sz="2000" b="1" dirty="0"/>
              <a:t> </a:t>
            </a:r>
            <a:r>
              <a:rPr lang="en-US" sz="2000" b="1" dirty="0" err="1"/>
              <a:t>đầu</a:t>
            </a:r>
            <a:r>
              <a:rPr lang="en-US" sz="2000" b="1" dirty="0"/>
              <a:t> </a:t>
            </a:r>
            <a:r>
              <a:rPr lang="en-US" sz="2000" b="1" dirty="0" err="1"/>
              <a:t>vào</a:t>
            </a:r>
            <a:r>
              <a:rPr lang="en-US" sz="2000" b="1" dirty="0"/>
              <a:t> </a:t>
            </a:r>
            <a:r>
              <a:rPr lang="en-US" sz="2000" b="1" dirty="0" err="1"/>
              <a:t>để</a:t>
            </a:r>
            <a:r>
              <a:rPr lang="en-US" sz="2000" b="1" dirty="0"/>
              <a:t> </a:t>
            </a:r>
            <a:r>
              <a:rPr lang="en-US" sz="2000" b="1" dirty="0" err="1"/>
              <a:t>tạo</a:t>
            </a:r>
            <a:r>
              <a:rPr lang="en-US" sz="2000" b="1" dirty="0"/>
              <a:t> </a:t>
            </a:r>
            <a:r>
              <a:rPr lang="en-US" sz="2000" b="1" dirty="0" err="1"/>
              <a:t>ra</a:t>
            </a:r>
            <a:r>
              <a:rPr lang="en-US" sz="2000" b="1" dirty="0"/>
              <a:t> 1 feature map </a:t>
            </a:r>
            <a:r>
              <a:rPr lang="en-US" sz="2000" b="1" dirty="0" err="1"/>
              <a:t>duy</a:t>
            </a:r>
            <a:r>
              <a:rPr lang="en-US" sz="2000" b="1" dirty="0"/>
              <a:t> </a:t>
            </a:r>
            <a:r>
              <a:rPr lang="en-US" sz="2000" b="1" dirty="0" err="1"/>
              <a:t>nhất</a:t>
            </a:r>
            <a:r>
              <a:rPr lang="en-US" sz="2000" b="1" dirty="0"/>
              <a:t>. </a:t>
            </a:r>
          </a:p>
          <a:p>
            <a:r>
              <a:rPr lang="vi-VN" sz="2000" b="0" i="0" dirty="0">
                <a:effectLst/>
                <a:latin typeface="Aptos" panose="020B0004020202020204" pitchFamily="34" charset="0"/>
              </a:rPr>
              <a:t>Sau đó các vùng region proposal được lấy ra tương ứng từ convolutional feature map. Tiếp đó được Flatten và thêm 2 Fully connected layer (FCs) để dự đoán lớp của region proposal và giá trị offset values của bounding box.</a:t>
            </a:r>
            <a:r>
              <a:rPr lang="vi-VN" sz="2000" dirty="0">
                <a:latin typeface="Aptos" panose="020B0004020202020204" pitchFamily="34" charset="0"/>
              </a:rPr>
              <a:t> </a:t>
            </a:r>
            <a:br>
              <a:rPr lang="vi-VN" sz="2000" dirty="0">
                <a:latin typeface="Aptos" panose="020B0004020202020204" pitchFamily="34" charset="0"/>
              </a:rPr>
            </a:br>
            <a:endParaRPr lang="en-US" sz="2000" dirty="0">
              <a:latin typeface="Aptos" panose="020B0004020202020204" pitchFamily="34" charset="0"/>
            </a:endParaRPr>
          </a:p>
        </p:txBody>
      </p:sp>
    </p:spTree>
    <p:extLst>
      <p:ext uri="{BB962C8B-B14F-4D97-AF65-F5344CB8AC3E}">
        <p14:creationId xmlns:p14="http://schemas.microsoft.com/office/powerpoint/2010/main" val="964312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 calcmode="lin" valueType="num">
                                      <p:cBhvr additive="base">
                                        <p:cTn id="12"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 calcmode="lin" valueType="num">
                                      <p:cBhvr additive="base">
                                        <p:cTn id="18"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9" name="Rectangle 48">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F2D42F0-E357-972A-8710-D5C6F977A7F7}"/>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4000" kern="1200">
                <a:solidFill>
                  <a:srgbClr val="FFFFFF"/>
                </a:solidFill>
                <a:latin typeface="+mj-lt"/>
                <a:ea typeface="+mj-ea"/>
                <a:cs typeface="+mj-cs"/>
              </a:rPr>
              <a:t>3. Fast R-CNN</a:t>
            </a:r>
          </a:p>
        </p:txBody>
      </p:sp>
      <p:pic>
        <p:nvPicPr>
          <p:cNvPr id="5" name="Content Placeholder 4">
            <a:extLst>
              <a:ext uri="{FF2B5EF4-FFF2-40B4-BE49-F238E27FC236}">
                <a16:creationId xmlns:a16="http://schemas.microsoft.com/office/drawing/2014/main" id="{472814BC-DF71-E1E6-48DE-FDE21C97AA48}"/>
              </a:ext>
            </a:extLst>
          </p:cNvPr>
          <p:cNvPicPr>
            <a:picLocks noGrp="1" noChangeAspect="1"/>
          </p:cNvPicPr>
          <p:nvPr>
            <p:ph idx="1"/>
          </p:nvPr>
        </p:nvPicPr>
        <p:blipFill>
          <a:blip r:embed="rId2"/>
          <a:stretch>
            <a:fillRect/>
          </a:stretch>
        </p:blipFill>
        <p:spPr>
          <a:xfrm>
            <a:off x="1007819" y="1966293"/>
            <a:ext cx="10176361" cy="4452160"/>
          </a:xfrm>
          <a:prstGeom prst="rect">
            <a:avLst/>
          </a:prstGeom>
          <a:noFill/>
        </p:spPr>
      </p:pic>
    </p:spTree>
    <p:extLst>
      <p:ext uri="{BB962C8B-B14F-4D97-AF65-F5344CB8AC3E}">
        <p14:creationId xmlns:p14="http://schemas.microsoft.com/office/powerpoint/2010/main" val="12303940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2170031"/>
          </a:xfrm>
          <a:prstGeom prst="rect">
            <a:avLst/>
          </a:prstGeom>
          <a:gradFill>
            <a:gsLst>
              <a:gs pos="0">
                <a:srgbClr val="000000">
                  <a:alpha val="96000"/>
                </a:srgbClr>
              </a:gs>
              <a:gs pos="100000">
                <a:schemeClr val="accent1">
                  <a:lumMod val="7500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082819" y="0"/>
            <a:ext cx="4097211" cy="2170661"/>
          </a:xfrm>
          <a:prstGeom prst="rect">
            <a:avLst/>
          </a:prstGeom>
          <a:gradFill>
            <a:gsLst>
              <a:gs pos="19000">
                <a:schemeClr val="accent1">
                  <a:lumMod val="50000"/>
                  <a:alpha val="68000"/>
                </a:schemeClr>
              </a:gs>
              <a:gs pos="100000">
                <a:schemeClr val="accent1">
                  <a:alpha val="48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5010646" y="-5010043"/>
            <a:ext cx="2170709" cy="12192000"/>
          </a:xfrm>
          <a:prstGeom prst="rect">
            <a:avLst/>
          </a:prstGeom>
          <a:gradFill>
            <a:gsLst>
              <a:gs pos="23000">
                <a:schemeClr val="accent1">
                  <a:lumMod val="75000"/>
                  <a:alpha val="16000"/>
                </a:schemeClr>
              </a:gs>
              <a:gs pos="99000">
                <a:srgbClr val="000000">
                  <a:alpha val="45000"/>
                </a:srgbClr>
              </a:gs>
            </a:gsLst>
            <a:lin ang="21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AA02099-1E01-86B5-1434-0D238FE28BDC}"/>
              </a:ext>
            </a:extLst>
          </p:cNvPr>
          <p:cNvSpPr>
            <a:spLocks noGrp="1"/>
          </p:cNvSpPr>
          <p:nvPr>
            <p:ph type="title"/>
          </p:nvPr>
        </p:nvSpPr>
        <p:spPr>
          <a:xfrm>
            <a:off x="1383564" y="348865"/>
            <a:ext cx="9718111" cy="1576446"/>
          </a:xfrm>
        </p:spPr>
        <p:txBody>
          <a:bodyPr anchor="ctr">
            <a:normAutofit/>
          </a:bodyPr>
          <a:lstStyle/>
          <a:p>
            <a:r>
              <a:rPr lang="en-US" sz="4000">
                <a:solidFill>
                  <a:srgbClr val="FFFFFF"/>
                </a:solidFill>
              </a:rPr>
              <a:t>Nội dung</a:t>
            </a:r>
          </a:p>
        </p:txBody>
      </p:sp>
      <p:graphicFrame>
        <p:nvGraphicFramePr>
          <p:cNvPr id="5" name="Content Placeholder 2">
            <a:extLst>
              <a:ext uri="{FF2B5EF4-FFF2-40B4-BE49-F238E27FC236}">
                <a16:creationId xmlns:a16="http://schemas.microsoft.com/office/drawing/2014/main" id="{E0834AC9-C531-0972-D9C8-3C2B5C1420FA}"/>
              </a:ext>
            </a:extLst>
          </p:cNvPr>
          <p:cNvGraphicFramePr>
            <a:graphicFrameLocks noGrp="1"/>
          </p:cNvGraphicFramePr>
          <p:nvPr>
            <p:ph idx="1"/>
            <p:extLst>
              <p:ext uri="{D42A27DB-BD31-4B8C-83A1-F6EECF244321}">
                <p14:modId xmlns:p14="http://schemas.microsoft.com/office/powerpoint/2010/main" val="1840177134"/>
              </p:ext>
            </p:extLst>
          </p:nvPr>
        </p:nvGraphicFramePr>
        <p:xfrm>
          <a:off x="644056" y="2615979"/>
          <a:ext cx="10927829" cy="36894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249682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B5B7325-2A8C-0531-43B2-70C0146889A6}"/>
              </a:ext>
            </a:extLst>
          </p:cNvPr>
          <p:cNvSpPr>
            <a:spLocks noGrp="1"/>
          </p:cNvSpPr>
          <p:nvPr>
            <p:ph type="title"/>
          </p:nvPr>
        </p:nvSpPr>
        <p:spPr>
          <a:xfrm>
            <a:off x="1371599" y="294538"/>
            <a:ext cx="9895951" cy="1033669"/>
          </a:xfrm>
        </p:spPr>
        <p:txBody>
          <a:bodyPr>
            <a:normAutofit/>
          </a:bodyPr>
          <a:lstStyle/>
          <a:p>
            <a:r>
              <a:rPr lang="en-US" sz="4000" dirty="0">
                <a:solidFill>
                  <a:srgbClr val="FFFFFF"/>
                </a:solidFill>
              </a:rPr>
              <a:t>3. Fast R-CNN</a:t>
            </a:r>
          </a:p>
        </p:txBody>
      </p:sp>
      <p:sp>
        <p:nvSpPr>
          <p:cNvPr id="3" name="Content Placeholder 2">
            <a:extLst>
              <a:ext uri="{FF2B5EF4-FFF2-40B4-BE49-F238E27FC236}">
                <a16:creationId xmlns:a16="http://schemas.microsoft.com/office/drawing/2014/main" id="{75002ABE-6734-70A1-6217-3517F832DABE}"/>
              </a:ext>
            </a:extLst>
          </p:cNvPr>
          <p:cNvSpPr>
            <a:spLocks noGrp="1"/>
          </p:cNvSpPr>
          <p:nvPr>
            <p:ph idx="1"/>
          </p:nvPr>
        </p:nvSpPr>
        <p:spPr>
          <a:xfrm>
            <a:off x="1371599" y="2318197"/>
            <a:ext cx="9724031" cy="3683358"/>
          </a:xfrm>
        </p:spPr>
        <p:txBody>
          <a:bodyPr anchor="ctr">
            <a:normAutofit/>
          </a:bodyPr>
          <a:lstStyle/>
          <a:p>
            <a:r>
              <a:rPr lang="en-US" sz="2000" dirty="0" err="1"/>
              <a:t>Tuy</a:t>
            </a:r>
            <a:r>
              <a:rPr lang="en-US" sz="2000" dirty="0"/>
              <a:t> </a:t>
            </a:r>
            <a:r>
              <a:rPr lang="en-US" sz="2000" dirty="0" err="1"/>
              <a:t>nhiên</a:t>
            </a:r>
            <a:r>
              <a:rPr lang="en-US" sz="2000" dirty="0"/>
              <a:t> </a:t>
            </a:r>
            <a:r>
              <a:rPr lang="en-US" sz="2000" dirty="0" err="1"/>
              <a:t>là</a:t>
            </a:r>
            <a:r>
              <a:rPr lang="en-US" sz="2000" dirty="0"/>
              <a:t> </a:t>
            </a:r>
            <a:r>
              <a:rPr lang="en-US" sz="2000" b="1" dirty="0" err="1"/>
              <a:t>kích</a:t>
            </a:r>
            <a:r>
              <a:rPr lang="en-US" sz="2000" b="1" dirty="0"/>
              <a:t> </a:t>
            </a:r>
            <a:r>
              <a:rPr lang="en-US" sz="2000" b="1" dirty="0" err="1"/>
              <a:t>thước</a:t>
            </a:r>
            <a:r>
              <a:rPr lang="en-US" sz="2000" b="1" dirty="0"/>
              <a:t> </a:t>
            </a:r>
            <a:r>
              <a:rPr lang="en-US" sz="2000" b="1" dirty="0" err="1"/>
              <a:t>của</a:t>
            </a:r>
            <a:r>
              <a:rPr lang="en-US" sz="2000" b="1" dirty="0"/>
              <a:t> region proposal </a:t>
            </a:r>
            <a:r>
              <a:rPr lang="en-US" sz="2000" b="1" dirty="0" err="1"/>
              <a:t>khác</a:t>
            </a:r>
            <a:r>
              <a:rPr lang="en-US" sz="2000" b="1" dirty="0"/>
              <a:t> </a:t>
            </a:r>
            <a:r>
              <a:rPr lang="en-US" sz="2000" b="1" dirty="0" err="1"/>
              <a:t>nhau</a:t>
            </a:r>
            <a:r>
              <a:rPr lang="en-US" sz="2000" b="1" dirty="0"/>
              <a:t> </a:t>
            </a:r>
            <a:r>
              <a:rPr lang="en-US" sz="2000" dirty="0" err="1"/>
              <a:t>nên</a:t>
            </a:r>
            <a:r>
              <a:rPr lang="en-US" sz="2000" dirty="0"/>
              <a:t> </a:t>
            </a:r>
            <a:r>
              <a:rPr lang="en-US" sz="2000" dirty="0" err="1"/>
              <a:t>khi</a:t>
            </a:r>
            <a:r>
              <a:rPr lang="en-US" sz="2000" dirty="0"/>
              <a:t> Flatten </a:t>
            </a:r>
            <a:r>
              <a:rPr lang="en-US" sz="2000" dirty="0" err="1"/>
              <a:t>sẽ</a:t>
            </a:r>
            <a:r>
              <a:rPr lang="en-US" sz="2000" dirty="0"/>
              <a:t> </a:t>
            </a:r>
            <a:r>
              <a:rPr lang="en-US" sz="2000" b="1" dirty="0" err="1"/>
              <a:t>tạo</a:t>
            </a:r>
            <a:r>
              <a:rPr lang="en-US" sz="2000" b="1" dirty="0"/>
              <a:t> </a:t>
            </a:r>
            <a:r>
              <a:rPr lang="en-US" sz="2000" b="1" dirty="0" err="1"/>
              <a:t>ra</a:t>
            </a:r>
            <a:r>
              <a:rPr lang="en-US" sz="2000" b="1" dirty="0"/>
              <a:t> </a:t>
            </a:r>
            <a:r>
              <a:rPr lang="en-US" sz="2000" b="1" dirty="0" err="1"/>
              <a:t>các</a:t>
            </a:r>
            <a:r>
              <a:rPr lang="en-US" sz="2000" b="1" dirty="0"/>
              <a:t> vector </a:t>
            </a:r>
            <a:r>
              <a:rPr lang="en-US" sz="2000" b="1" dirty="0" err="1"/>
              <a:t>có</a:t>
            </a:r>
            <a:r>
              <a:rPr lang="en-US" sz="2000" b="1" dirty="0"/>
              <a:t> </a:t>
            </a:r>
            <a:r>
              <a:rPr lang="en-US" sz="2000" b="1" dirty="0" err="1"/>
              <a:t>kích</a:t>
            </a:r>
            <a:r>
              <a:rPr lang="en-US" sz="2000" b="1" dirty="0"/>
              <a:t> </a:t>
            </a:r>
            <a:r>
              <a:rPr lang="en-US" sz="2000" b="1" dirty="0" err="1"/>
              <a:t>thước</a:t>
            </a:r>
            <a:r>
              <a:rPr lang="en-US" sz="2000" b="1" dirty="0"/>
              <a:t> </a:t>
            </a:r>
            <a:r>
              <a:rPr lang="en-US" sz="2000" b="1" dirty="0" err="1"/>
              <a:t>khác</a:t>
            </a:r>
            <a:r>
              <a:rPr lang="en-US" sz="2000" b="1" dirty="0"/>
              <a:t> </a:t>
            </a:r>
            <a:r>
              <a:rPr lang="en-US" sz="2000" b="1" dirty="0" err="1"/>
              <a:t>nhau</a:t>
            </a:r>
            <a:r>
              <a:rPr lang="en-US" sz="2000" b="1" dirty="0"/>
              <a:t> </a:t>
            </a:r>
            <a:r>
              <a:rPr lang="en-US" sz="2000" dirty="0" err="1"/>
              <a:t>nên</a:t>
            </a:r>
            <a:r>
              <a:rPr lang="en-US" sz="2000" dirty="0"/>
              <a:t> </a:t>
            </a:r>
            <a:r>
              <a:rPr lang="en-US" sz="2000" b="1" dirty="0" err="1"/>
              <a:t>không</a:t>
            </a:r>
            <a:r>
              <a:rPr lang="en-US" sz="2000" b="1" dirty="0"/>
              <a:t> </a:t>
            </a:r>
            <a:r>
              <a:rPr lang="en-US" sz="2000" b="1" dirty="0" err="1"/>
              <a:t>thể</a:t>
            </a:r>
            <a:r>
              <a:rPr lang="en-US" sz="2000" b="1" dirty="0"/>
              <a:t> </a:t>
            </a:r>
            <a:r>
              <a:rPr lang="en-US" sz="2000" b="1" dirty="0" err="1"/>
              <a:t>áp</a:t>
            </a:r>
            <a:r>
              <a:rPr lang="en-US" sz="2000" b="1" dirty="0"/>
              <a:t> </a:t>
            </a:r>
            <a:r>
              <a:rPr lang="en-US" sz="2000" b="1" dirty="0" err="1"/>
              <a:t>dụng</a:t>
            </a:r>
            <a:r>
              <a:rPr lang="en-US" sz="2000" b="1" dirty="0"/>
              <a:t> neural network </a:t>
            </a:r>
            <a:r>
              <a:rPr lang="en-US" sz="2000" b="1" dirty="0" err="1"/>
              <a:t>được</a:t>
            </a:r>
            <a:r>
              <a:rPr lang="en-US" sz="2000" dirty="0"/>
              <a:t>. </a:t>
            </a:r>
            <a:r>
              <a:rPr lang="en-US" sz="2000" dirty="0" err="1"/>
              <a:t>Với</a:t>
            </a:r>
            <a:r>
              <a:rPr lang="en-US" sz="2000" dirty="0"/>
              <a:t> </a:t>
            </a:r>
            <a:r>
              <a:rPr lang="en-US" sz="2000" b="1" dirty="0"/>
              <a:t>R-CNN</a:t>
            </a:r>
            <a:r>
              <a:rPr lang="en-US" sz="2000" dirty="0"/>
              <a:t>, </a:t>
            </a:r>
            <a:r>
              <a:rPr lang="en-US" sz="2000" dirty="0" err="1"/>
              <a:t>nó</a:t>
            </a:r>
            <a:r>
              <a:rPr lang="en-US" sz="2000" dirty="0"/>
              <a:t> </a:t>
            </a:r>
            <a:r>
              <a:rPr lang="en-US" sz="2000" dirty="0" err="1"/>
              <a:t>đã</a:t>
            </a:r>
            <a:r>
              <a:rPr lang="en-US" sz="2000" dirty="0"/>
              <a:t> </a:t>
            </a:r>
            <a:r>
              <a:rPr lang="en-US" sz="2000" b="1" dirty="0"/>
              <a:t>resize </a:t>
            </a:r>
            <a:r>
              <a:rPr lang="en-US" sz="2000" b="1" dirty="0" err="1"/>
              <a:t>các</a:t>
            </a:r>
            <a:r>
              <a:rPr lang="en-US" sz="2000" b="1" dirty="0"/>
              <a:t> region proposal </a:t>
            </a:r>
            <a:r>
              <a:rPr lang="en-US" sz="2000" b="1" dirty="0" err="1"/>
              <a:t>về</a:t>
            </a:r>
            <a:r>
              <a:rPr lang="en-US" sz="2000" b="1" dirty="0"/>
              <a:t> </a:t>
            </a:r>
            <a:r>
              <a:rPr lang="en-US" sz="2000" b="1" dirty="0" err="1"/>
              <a:t>cùng</a:t>
            </a:r>
            <a:r>
              <a:rPr lang="en-US" sz="2000" b="1" dirty="0"/>
              <a:t> </a:t>
            </a:r>
            <a:r>
              <a:rPr lang="en-US" sz="2000" b="1" dirty="0" err="1"/>
              <a:t>kích</a:t>
            </a:r>
            <a:r>
              <a:rPr lang="en-US" sz="2000" b="1" dirty="0"/>
              <a:t> </a:t>
            </a:r>
            <a:r>
              <a:rPr lang="en-US" sz="2000" b="1" dirty="0" err="1"/>
              <a:t>thước</a:t>
            </a:r>
            <a:r>
              <a:rPr lang="en-US" sz="2000" b="1" dirty="0"/>
              <a:t> </a:t>
            </a:r>
            <a:r>
              <a:rPr lang="en-US" sz="2000" dirty="0" err="1"/>
              <a:t>trước</a:t>
            </a:r>
            <a:r>
              <a:rPr lang="en-US" sz="2000" dirty="0"/>
              <a:t> </a:t>
            </a:r>
            <a:r>
              <a:rPr lang="en-US" sz="2000" dirty="0" err="1"/>
              <a:t>khi</a:t>
            </a:r>
            <a:r>
              <a:rPr lang="en-US" sz="2000" dirty="0"/>
              <a:t> </a:t>
            </a:r>
            <a:r>
              <a:rPr lang="en-US" sz="2000" dirty="0" err="1"/>
              <a:t>đưa</a:t>
            </a:r>
            <a:r>
              <a:rPr lang="en-US" sz="2000" dirty="0"/>
              <a:t> </a:t>
            </a:r>
            <a:r>
              <a:rPr lang="en-US" sz="2000" dirty="0" err="1"/>
              <a:t>vào</a:t>
            </a:r>
            <a:r>
              <a:rPr lang="en-US" sz="2000" dirty="0"/>
              <a:t> </a:t>
            </a:r>
            <a:r>
              <a:rPr lang="en-US" sz="2000" dirty="0" err="1"/>
              <a:t>trong</a:t>
            </a:r>
            <a:r>
              <a:rPr lang="en-US" sz="2000" dirty="0"/>
              <a:t> </a:t>
            </a:r>
            <a:r>
              <a:rPr lang="en-US" sz="2000" dirty="0" err="1"/>
              <a:t>mô</a:t>
            </a:r>
            <a:r>
              <a:rPr lang="en-US" sz="2000" dirty="0"/>
              <a:t> </a:t>
            </a:r>
            <a:r>
              <a:rPr lang="en-US" sz="2000" dirty="0" err="1"/>
              <a:t>hình</a:t>
            </a:r>
            <a:r>
              <a:rPr lang="en-US" sz="2000" dirty="0"/>
              <a:t> CNN. </a:t>
            </a:r>
          </a:p>
          <a:p>
            <a:r>
              <a:rPr lang="en-US" sz="2000" dirty="0" err="1"/>
              <a:t>Nhưng</a:t>
            </a:r>
            <a:r>
              <a:rPr lang="en-US" sz="2000" dirty="0"/>
              <a:t> </a:t>
            </a:r>
            <a:r>
              <a:rPr lang="en-US" sz="2000" dirty="0" err="1"/>
              <a:t>với</a:t>
            </a:r>
            <a:r>
              <a:rPr lang="en-US" sz="2000" dirty="0"/>
              <a:t> </a:t>
            </a:r>
            <a:r>
              <a:rPr lang="en-US" sz="2000" b="1" dirty="0"/>
              <a:t>feature map </a:t>
            </a:r>
            <a:r>
              <a:rPr lang="en-US" sz="2000" dirty="0" err="1"/>
              <a:t>thì</a:t>
            </a:r>
            <a:r>
              <a:rPr lang="en-US" sz="2000" dirty="0"/>
              <a:t> </a:t>
            </a:r>
            <a:r>
              <a:rPr lang="en-US" sz="2000" dirty="0" err="1"/>
              <a:t>không</a:t>
            </a:r>
            <a:r>
              <a:rPr lang="en-US" sz="2000" dirty="0"/>
              <a:t> </a:t>
            </a:r>
            <a:r>
              <a:rPr lang="en-US" sz="2000" dirty="0" err="1"/>
              <a:t>thể</a:t>
            </a:r>
            <a:r>
              <a:rPr lang="en-US" sz="2000" dirty="0"/>
              <a:t> resize </a:t>
            </a:r>
            <a:r>
              <a:rPr lang="en-US" sz="2000" dirty="0" err="1"/>
              <a:t>được</a:t>
            </a:r>
            <a:r>
              <a:rPr lang="en-US" sz="2000" dirty="0"/>
              <a:t> do </a:t>
            </a:r>
            <a:r>
              <a:rPr lang="en-US" sz="2000" b="1" dirty="0" err="1"/>
              <a:t>kích</a:t>
            </a:r>
            <a:r>
              <a:rPr lang="en-US" sz="2000" b="1" dirty="0"/>
              <a:t> </a:t>
            </a:r>
            <a:r>
              <a:rPr lang="en-US" sz="2000" b="1" dirty="0" err="1"/>
              <a:t>thước</a:t>
            </a:r>
            <a:r>
              <a:rPr lang="en-US" sz="2000" b="1" dirty="0"/>
              <a:t> </a:t>
            </a:r>
            <a:r>
              <a:rPr lang="en-US" sz="2000" b="1" dirty="0" err="1"/>
              <a:t>không</a:t>
            </a:r>
            <a:r>
              <a:rPr lang="en-US" sz="2000" b="1" dirty="0"/>
              <a:t> </a:t>
            </a:r>
            <a:r>
              <a:rPr lang="en-US" sz="2000" b="1" dirty="0" err="1"/>
              <a:t>đồng</a:t>
            </a:r>
            <a:r>
              <a:rPr lang="en-US" sz="2000" b="1" dirty="0"/>
              <a:t> </a:t>
            </a:r>
            <a:r>
              <a:rPr lang="en-US" sz="2000" b="1" dirty="0" err="1"/>
              <a:t>nhất</a:t>
            </a:r>
            <a:r>
              <a:rPr lang="en-US" sz="2000" b="1" dirty="0"/>
              <a:t> </a:t>
            </a:r>
            <a:r>
              <a:rPr lang="en-US" sz="2000" dirty="0" err="1"/>
              <a:t>nên</a:t>
            </a:r>
            <a:r>
              <a:rPr lang="en-US" sz="2000" dirty="0"/>
              <a:t> ta </a:t>
            </a:r>
            <a:r>
              <a:rPr lang="en-US" sz="2000" dirty="0" err="1"/>
              <a:t>phải</a:t>
            </a:r>
            <a:r>
              <a:rPr lang="en-US" sz="2000" dirty="0"/>
              <a:t> </a:t>
            </a:r>
            <a:r>
              <a:rPr lang="en-US" sz="2000" dirty="0" err="1"/>
              <a:t>phải</a:t>
            </a:r>
            <a:r>
              <a:rPr lang="en-US" sz="2000" dirty="0"/>
              <a:t> </a:t>
            </a:r>
            <a:r>
              <a:rPr lang="en-US" sz="2000" dirty="0" err="1"/>
              <a:t>dùng</a:t>
            </a:r>
            <a:r>
              <a:rPr lang="en-US" sz="2000" dirty="0"/>
              <a:t> </a:t>
            </a:r>
            <a:r>
              <a:rPr lang="en-US" sz="2000" dirty="0" err="1"/>
              <a:t>phương</a:t>
            </a:r>
            <a:r>
              <a:rPr lang="en-US" sz="2000" dirty="0"/>
              <a:t> </a:t>
            </a:r>
            <a:r>
              <a:rPr lang="en-US" sz="2000" dirty="0" err="1"/>
              <a:t>pháp</a:t>
            </a:r>
            <a:r>
              <a:rPr lang="en-US" sz="2000" dirty="0"/>
              <a:t> </a:t>
            </a:r>
            <a:r>
              <a:rPr lang="en-US" sz="2000" dirty="0" err="1"/>
              <a:t>gì</a:t>
            </a:r>
            <a:r>
              <a:rPr lang="en-US" sz="2000" dirty="0"/>
              <a:t> </a:t>
            </a:r>
            <a:r>
              <a:rPr lang="en-US" sz="2000" dirty="0" err="1"/>
              <a:t>đấy</a:t>
            </a:r>
            <a:r>
              <a:rPr lang="en-US" sz="2000" dirty="0"/>
              <a:t> </a:t>
            </a:r>
            <a:r>
              <a:rPr lang="en-US" sz="2000" dirty="0" err="1"/>
              <a:t>để</a:t>
            </a:r>
            <a:r>
              <a:rPr lang="en-US" sz="2000" dirty="0"/>
              <a:t> </a:t>
            </a:r>
            <a:r>
              <a:rPr lang="en-US" sz="2000" dirty="0" err="1"/>
              <a:t>chuyển</a:t>
            </a:r>
            <a:r>
              <a:rPr lang="en-US" sz="2000" dirty="0"/>
              <a:t> </a:t>
            </a:r>
            <a:r>
              <a:rPr lang="en-US" sz="2000" dirty="0" err="1"/>
              <a:t>các</a:t>
            </a:r>
            <a:r>
              <a:rPr lang="en-US" sz="2000" dirty="0"/>
              <a:t> region proposal </a:t>
            </a:r>
            <a:r>
              <a:rPr lang="en-US" sz="2000" dirty="0" err="1"/>
              <a:t>trong</a:t>
            </a:r>
            <a:r>
              <a:rPr lang="en-US" sz="2000" dirty="0"/>
              <a:t> feature map </a:t>
            </a:r>
            <a:r>
              <a:rPr lang="en-US" sz="2000" b="1" dirty="0" err="1"/>
              <a:t>về</a:t>
            </a:r>
            <a:r>
              <a:rPr lang="en-US" sz="2000" b="1" dirty="0"/>
              <a:t> </a:t>
            </a:r>
            <a:r>
              <a:rPr lang="en-US" sz="2000" b="1" dirty="0" err="1"/>
              <a:t>cùng</a:t>
            </a:r>
            <a:r>
              <a:rPr lang="en-US" sz="2000" b="1" dirty="0"/>
              <a:t> </a:t>
            </a:r>
            <a:r>
              <a:rPr lang="en-US" sz="2000" b="1" dirty="0" err="1"/>
              <a:t>kích</a:t>
            </a:r>
            <a:r>
              <a:rPr lang="en-US" sz="2000" b="1" dirty="0"/>
              <a:t> </a:t>
            </a:r>
            <a:r>
              <a:rPr lang="en-US" sz="2000" b="1" dirty="0" err="1"/>
              <a:t>thước</a:t>
            </a:r>
            <a:r>
              <a:rPr lang="en-US" sz="2000" b="1" dirty="0"/>
              <a:t>.</a:t>
            </a:r>
          </a:p>
          <a:p>
            <a:r>
              <a:rPr lang="en-US" sz="2000" b="1" dirty="0"/>
              <a:t>-&gt; Region of Interest(ROI) pooling </a:t>
            </a:r>
            <a:r>
              <a:rPr lang="en-US" sz="2000" b="1" dirty="0" err="1"/>
              <a:t>ra</a:t>
            </a:r>
            <a:r>
              <a:rPr lang="en-US" sz="2000" b="1" dirty="0"/>
              <a:t> </a:t>
            </a:r>
            <a:r>
              <a:rPr lang="en-US" sz="2000" b="1" dirty="0" err="1"/>
              <a:t>đời</a:t>
            </a:r>
            <a:r>
              <a:rPr lang="en-US" sz="2000" b="1" dirty="0"/>
              <a:t>. </a:t>
            </a:r>
          </a:p>
        </p:txBody>
      </p:sp>
    </p:spTree>
    <p:extLst>
      <p:ext uri="{BB962C8B-B14F-4D97-AF65-F5344CB8AC3E}">
        <p14:creationId xmlns:p14="http://schemas.microsoft.com/office/powerpoint/2010/main" val="191424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barn(inVertical)">
                                      <p:cBhvr>
                                        <p:cTn id="19"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1FFF3F7-D417-E2BF-FD89-F9BACAC1FA53}"/>
              </a:ext>
            </a:extLst>
          </p:cNvPr>
          <p:cNvSpPr>
            <a:spLocks noGrp="1"/>
          </p:cNvSpPr>
          <p:nvPr>
            <p:ph type="title"/>
          </p:nvPr>
        </p:nvSpPr>
        <p:spPr>
          <a:xfrm>
            <a:off x="1371599" y="294538"/>
            <a:ext cx="9895951" cy="1033669"/>
          </a:xfrm>
        </p:spPr>
        <p:txBody>
          <a:bodyPr>
            <a:normAutofit/>
          </a:bodyPr>
          <a:lstStyle/>
          <a:p>
            <a:r>
              <a:rPr lang="en-US" sz="4000">
                <a:solidFill>
                  <a:srgbClr val="FFFFFF"/>
                </a:solidFill>
              </a:rPr>
              <a:t>3. Fast R-CNN</a:t>
            </a:r>
          </a:p>
        </p:txBody>
      </p:sp>
      <p:sp>
        <p:nvSpPr>
          <p:cNvPr id="3" name="Content Placeholder 2">
            <a:extLst>
              <a:ext uri="{FF2B5EF4-FFF2-40B4-BE49-F238E27FC236}">
                <a16:creationId xmlns:a16="http://schemas.microsoft.com/office/drawing/2014/main" id="{55747E47-DE44-BAF5-29D3-30126DCF3566}"/>
              </a:ext>
            </a:extLst>
          </p:cNvPr>
          <p:cNvSpPr>
            <a:spLocks noGrp="1"/>
          </p:cNvSpPr>
          <p:nvPr>
            <p:ph idx="1"/>
          </p:nvPr>
        </p:nvSpPr>
        <p:spPr>
          <a:xfrm>
            <a:off x="1371599" y="2318197"/>
            <a:ext cx="9724031" cy="3683358"/>
          </a:xfrm>
        </p:spPr>
        <p:txBody>
          <a:bodyPr anchor="ctr">
            <a:normAutofit/>
          </a:bodyPr>
          <a:lstStyle/>
          <a:p>
            <a:r>
              <a:rPr lang="en-US" sz="2000" b="1" dirty="0"/>
              <a:t>ROI Pooling</a:t>
            </a:r>
            <a:r>
              <a:rPr lang="en-US" sz="2000" dirty="0"/>
              <a:t>: </a:t>
            </a:r>
            <a:r>
              <a:rPr lang="en-US" sz="2000" dirty="0" err="1"/>
              <a:t>là</a:t>
            </a:r>
            <a:r>
              <a:rPr lang="en-US" sz="2000" dirty="0"/>
              <a:t> </a:t>
            </a:r>
            <a:r>
              <a:rPr lang="en-US" sz="2000" dirty="0" err="1"/>
              <a:t>một</a:t>
            </a:r>
            <a:r>
              <a:rPr lang="en-US" sz="2000" dirty="0"/>
              <a:t> </a:t>
            </a:r>
            <a:r>
              <a:rPr lang="en-US" sz="2000" dirty="0" err="1"/>
              <a:t>dạng</a:t>
            </a:r>
            <a:r>
              <a:rPr lang="en-US" sz="2000" dirty="0"/>
              <a:t> </a:t>
            </a:r>
            <a:r>
              <a:rPr lang="en-US" sz="2000" dirty="0" err="1"/>
              <a:t>của</a:t>
            </a:r>
            <a:r>
              <a:rPr lang="en-US" sz="2000" dirty="0"/>
              <a:t> pooling layer. </a:t>
            </a:r>
            <a:r>
              <a:rPr lang="en-US" sz="2000" b="1" dirty="0" err="1"/>
              <a:t>Điểm</a:t>
            </a:r>
            <a:r>
              <a:rPr lang="en-US" sz="2000" b="1" dirty="0"/>
              <a:t> </a:t>
            </a:r>
            <a:r>
              <a:rPr lang="en-US" sz="2000" b="1" dirty="0" err="1"/>
              <a:t>khác</a:t>
            </a:r>
            <a:r>
              <a:rPr lang="en-US" sz="2000" b="1" dirty="0"/>
              <a:t> </a:t>
            </a:r>
            <a:r>
              <a:rPr lang="en-US" sz="2000" dirty="0"/>
              <a:t>so </a:t>
            </a:r>
            <a:r>
              <a:rPr lang="en-US" sz="2000" dirty="0" err="1"/>
              <a:t>với</a:t>
            </a:r>
            <a:r>
              <a:rPr lang="en-US" sz="2000" dirty="0"/>
              <a:t> Max Pooling hay average pooling </a:t>
            </a:r>
            <a:r>
              <a:rPr lang="en-US" sz="2000" dirty="0" err="1"/>
              <a:t>là</a:t>
            </a:r>
            <a:r>
              <a:rPr lang="en-US" sz="2000" dirty="0"/>
              <a:t> </a:t>
            </a:r>
            <a:r>
              <a:rPr lang="en-US" sz="2000" b="1" dirty="0" err="1"/>
              <a:t>bất</a:t>
            </a:r>
            <a:r>
              <a:rPr lang="en-US" sz="2000" b="1" dirty="0"/>
              <a:t> </a:t>
            </a:r>
            <a:r>
              <a:rPr lang="en-US" sz="2000" b="1" dirty="0" err="1"/>
              <a:t>kể</a:t>
            </a:r>
            <a:r>
              <a:rPr lang="en-US" sz="2000" b="1" dirty="0"/>
              <a:t> </a:t>
            </a:r>
            <a:r>
              <a:rPr lang="en-US" sz="2000" b="1" dirty="0" err="1"/>
              <a:t>kích</a:t>
            </a:r>
            <a:r>
              <a:rPr lang="en-US" sz="2000" b="1" dirty="0"/>
              <a:t> </a:t>
            </a:r>
            <a:r>
              <a:rPr lang="en-US" sz="2000" b="1" dirty="0" err="1"/>
              <a:t>thước</a:t>
            </a:r>
            <a:r>
              <a:rPr lang="en-US" sz="2000" b="1" dirty="0"/>
              <a:t> </a:t>
            </a:r>
            <a:r>
              <a:rPr lang="en-US" sz="2000" b="1" dirty="0" err="1"/>
              <a:t>nào</a:t>
            </a:r>
            <a:r>
              <a:rPr lang="en-US" sz="2000" b="1" dirty="0"/>
              <a:t> </a:t>
            </a:r>
            <a:r>
              <a:rPr lang="en-US" sz="2000" b="1" dirty="0" err="1"/>
              <a:t>của</a:t>
            </a:r>
            <a:r>
              <a:rPr lang="en-US" sz="2000" b="1" dirty="0"/>
              <a:t> tensor input</a:t>
            </a:r>
            <a:r>
              <a:rPr lang="en-US" sz="2000" dirty="0"/>
              <a:t>, ROI Pooling </a:t>
            </a:r>
            <a:r>
              <a:rPr lang="en-US" sz="2000" dirty="0" err="1"/>
              <a:t>luôn</a:t>
            </a:r>
            <a:r>
              <a:rPr lang="en-US" sz="2000" dirty="0"/>
              <a:t> </a:t>
            </a:r>
            <a:r>
              <a:rPr lang="en-US" sz="2000" dirty="0" err="1"/>
              <a:t>cho</a:t>
            </a:r>
            <a:r>
              <a:rPr lang="en-US" sz="2000" dirty="0"/>
              <a:t> </a:t>
            </a:r>
            <a:r>
              <a:rPr lang="en-US" sz="2000" dirty="0" err="1"/>
              <a:t>ra</a:t>
            </a:r>
            <a:r>
              <a:rPr lang="en-US" sz="2000" dirty="0"/>
              <a:t> output </a:t>
            </a:r>
            <a:r>
              <a:rPr lang="en-US" sz="2000" dirty="0" err="1"/>
              <a:t>có</a:t>
            </a:r>
            <a:r>
              <a:rPr lang="en-US" sz="2000" dirty="0"/>
              <a:t> </a:t>
            </a:r>
            <a:r>
              <a:rPr lang="en-US" sz="2000" b="1" dirty="0" err="1"/>
              <a:t>kích</a:t>
            </a:r>
            <a:r>
              <a:rPr lang="en-US" sz="2000" b="1" dirty="0"/>
              <a:t> </a:t>
            </a:r>
            <a:r>
              <a:rPr lang="en-US" sz="2000" b="1" dirty="0" err="1"/>
              <a:t>thước</a:t>
            </a:r>
            <a:r>
              <a:rPr lang="en-US" sz="2000" b="1" dirty="0"/>
              <a:t> </a:t>
            </a:r>
            <a:r>
              <a:rPr lang="en-US" sz="2000" b="1" dirty="0" err="1"/>
              <a:t>cố</a:t>
            </a:r>
            <a:r>
              <a:rPr lang="en-US" sz="2000" b="1" dirty="0"/>
              <a:t> </a:t>
            </a:r>
            <a:r>
              <a:rPr lang="en-US" sz="2000" b="1" dirty="0" err="1"/>
              <a:t>định</a:t>
            </a:r>
            <a:r>
              <a:rPr lang="en-US" sz="2000" b="1" dirty="0"/>
              <a:t> </a:t>
            </a:r>
            <a:r>
              <a:rPr lang="en-US" sz="2000" dirty="0" err="1"/>
              <a:t>được</a:t>
            </a:r>
            <a:r>
              <a:rPr lang="en-US" sz="2000" dirty="0"/>
              <a:t> </a:t>
            </a:r>
            <a:r>
              <a:rPr lang="en-US" sz="2000" dirty="0" err="1"/>
              <a:t>định</a:t>
            </a:r>
            <a:r>
              <a:rPr lang="en-US" sz="2000" dirty="0"/>
              <a:t> </a:t>
            </a:r>
            <a:r>
              <a:rPr lang="en-US" sz="2000" dirty="0" err="1"/>
              <a:t>nghĩa</a:t>
            </a:r>
            <a:r>
              <a:rPr lang="en-US" sz="2000" dirty="0"/>
              <a:t> </a:t>
            </a:r>
            <a:r>
              <a:rPr lang="en-US" sz="2000" dirty="0" err="1"/>
              <a:t>trước</a:t>
            </a:r>
            <a:r>
              <a:rPr lang="en-US" sz="2000" dirty="0"/>
              <a:t>.</a:t>
            </a:r>
          </a:p>
          <a:p>
            <a:r>
              <a:rPr lang="en-US" sz="2000" dirty="0"/>
              <a:t>Ta </a:t>
            </a:r>
            <a:r>
              <a:rPr lang="en-US" sz="2000" dirty="0" err="1"/>
              <a:t>ký</a:t>
            </a:r>
            <a:r>
              <a:rPr lang="en-US" sz="2000" dirty="0"/>
              <a:t> </a:t>
            </a:r>
            <a:r>
              <a:rPr lang="en-US" sz="2000" dirty="0" err="1"/>
              <a:t>hiệu</a:t>
            </a:r>
            <a:r>
              <a:rPr lang="en-US" sz="2000" dirty="0"/>
              <a:t>: a/b </a:t>
            </a:r>
            <a:r>
              <a:rPr lang="en-US" sz="2000" dirty="0" err="1"/>
              <a:t>là</a:t>
            </a:r>
            <a:r>
              <a:rPr lang="en-US" sz="2000" dirty="0"/>
              <a:t> </a:t>
            </a:r>
            <a:r>
              <a:rPr lang="en-US" sz="2000" dirty="0" err="1"/>
              <a:t>phép</a:t>
            </a:r>
            <a:r>
              <a:rPr lang="en-US" sz="2000" dirty="0"/>
              <a:t> chia </a:t>
            </a:r>
            <a:r>
              <a:rPr lang="en-US" sz="2000" dirty="0" err="1"/>
              <a:t>nguyên</a:t>
            </a:r>
            <a:r>
              <a:rPr lang="en-US" sz="2000" dirty="0"/>
              <a:t> </a:t>
            </a:r>
            <a:r>
              <a:rPr lang="en-US" sz="2000" dirty="0" err="1"/>
              <a:t>của</a:t>
            </a:r>
            <a:r>
              <a:rPr lang="en-US" sz="2000" dirty="0"/>
              <a:t> a </a:t>
            </a:r>
            <a:r>
              <a:rPr lang="en-US" sz="2000" dirty="0" err="1"/>
              <a:t>khi</a:t>
            </a:r>
            <a:r>
              <a:rPr lang="en-US" sz="2000" dirty="0"/>
              <a:t> chia </a:t>
            </a:r>
            <a:r>
              <a:rPr lang="en-US" sz="2000" dirty="0" err="1"/>
              <a:t>cho</a:t>
            </a:r>
            <a:r>
              <a:rPr lang="en-US" sz="2000" dirty="0"/>
              <a:t> b </a:t>
            </a:r>
            <a:r>
              <a:rPr lang="en-US" sz="2000" dirty="0" err="1"/>
              <a:t>và</a:t>
            </a:r>
            <a:r>
              <a:rPr lang="en-US" sz="2000" dirty="0"/>
              <a:t> a % b </a:t>
            </a:r>
            <a:r>
              <a:rPr lang="en-US" sz="2000" dirty="0" err="1"/>
              <a:t>là</a:t>
            </a:r>
            <a:r>
              <a:rPr lang="en-US" sz="2000" dirty="0"/>
              <a:t> </a:t>
            </a:r>
            <a:r>
              <a:rPr lang="en-US" sz="2000" dirty="0" err="1"/>
              <a:t>phần</a:t>
            </a:r>
            <a:r>
              <a:rPr lang="en-US" sz="2000" dirty="0"/>
              <a:t> </a:t>
            </a:r>
            <a:r>
              <a:rPr lang="en-US" sz="2000" dirty="0" err="1"/>
              <a:t>dư</a:t>
            </a:r>
            <a:r>
              <a:rPr lang="en-US" sz="2000" dirty="0"/>
              <a:t> </a:t>
            </a:r>
            <a:r>
              <a:rPr lang="en-US" sz="2000" dirty="0" err="1"/>
              <a:t>của</a:t>
            </a:r>
            <a:r>
              <a:rPr lang="en-US" sz="2000" dirty="0"/>
              <a:t> a </a:t>
            </a:r>
            <a:r>
              <a:rPr lang="en-US" sz="2000" dirty="0" err="1"/>
              <a:t>khi</a:t>
            </a:r>
            <a:r>
              <a:rPr lang="en-US" sz="2000" dirty="0"/>
              <a:t> chia </a:t>
            </a:r>
            <a:r>
              <a:rPr lang="en-US" sz="2000" dirty="0" err="1"/>
              <a:t>cho</a:t>
            </a:r>
            <a:r>
              <a:rPr lang="en-US" sz="2000" dirty="0"/>
              <a:t> b.  </a:t>
            </a:r>
            <a:r>
              <a:rPr lang="en-US" sz="2000" dirty="0" err="1"/>
              <a:t>Ví</a:t>
            </a:r>
            <a:r>
              <a:rPr lang="en-US" sz="2000" dirty="0"/>
              <a:t> </a:t>
            </a:r>
            <a:r>
              <a:rPr lang="en-US" sz="2000" dirty="0" err="1"/>
              <a:t>dụ</a:t>
            </a:r>
            <a:r>
              <a:rPr lang="en-US" sz="2000" dirty="0"/>
              <a:t>: 10/3 = 3, 10%3 = 1</a:t>
            </a:r>
          </a:p>
          <a:p>
            <a:r>
              <a:rPr lang="vi-VN" sz="2000" b="0" i="0" dirty="0">
                <a:effectLst/>
                <a:latin typeface="VnNimbusRomanNo9L"/>
              </a:rPr>
              <a:t>Gọi input của ROI pooling kích thước m*n và output có kích thước h*k</a:t>
            </a:r>
          </a:p>
          <a:p>
            <a:r>
              <a:rPr lang="vi-VN" sz="2000" b="0" i="0" dirty="0">
                <a:effectLst/>
                <a:latin typeface="NimbusRomNo9L-Regu"/>
              </a:rPr>
              <a:t> </a:t>
            </a:r>
            <a:r>
              <a:rPr lang="vi-VN" sz="2000" b="0" i="0" dirty="0">
                <a:effectLst/>
                <a:latin typeface="VnNimbusRomanNo9L"/>
              </a:rPr>
              <a:t>Ta chia chiều rộng thành h phần, (h-1) phần có kích thước m/h, phần cuối có kích thước m/h</a:t>
            </a:r>
            <a:r>
              <a:rPr lang="en-US" sz="2000" b="0" i="0" dirty="0">
                <a:effectLst/>
                <a:latin typeface="VnNimbusRomanNo9L"/>
              </a:rPr>
              <a:t> </a:t>
            </a:r>
            <a:r>
              <a:rPr lang="vi-VN" sz="2000" b="0" i="0" dirty="0">
                <a:effectLst/>
                <a:latin typeface="VnNimbusRomanNo9L"/>
              </a:rPr>
              <a:t>+ m%h.</a:t>
            </a:r>
          </a:p>
          <a:p>
            <a:r>
              <a:rPr lang="vi-VN" sz="2000" b="0" i="0" dirty="0">
                <a:effectLst/>
                <a:latin typeface="NimbusRomNo9L-Regu"/>
              </a:rPr>
              <a:t> </a:t>
            </a:r>
            <a:r>
              <a:rPr lang="vi-VN" sz="2000" b="0" i="0" dirty="0">
                <a:effectLst/>
                <a:latin typeface="VnNimbusRomanNo9L"/>
              </a:rPr>
              <a:t>Tương tự ta chia chiều dài thành k phần, (k-1) phần có kích thước n/k, phần cuối có kích</a:t>
            </a:r>
            <a:r>
              <a:rPr lang="en-US" sz="2000" b="0" i="0" dirty="0">
                <a:effectLst/>
                <a:latin typeface="VnNimbusRomanNo9L"/>
              </a:rPr>
              <a:t> </a:t>
            </a:r>
            <a:r>
              <a:rPr lang="vi-VN" sz="2000" b="0" i="0" dirty="0">
                <a:effectLst/>
                <a:latin typeface="VnNimbusRomanNo9L"/>
              </a:rPr>
              <a:t>thước n/k + n%k.</a:t>
            </a:r>
            <a:r>
              <a:rPr lang="vi-VN" sz="2000" dirty="0"/>
              <a:t> </a:t>
            </a:r>
            <a:br>
              <a:rPr lang="vi-VN" sz="2000" dirty="0"/>
            </a:br>
            <a:endParaRPr lang="en-US" sz="2000" dirty="0"/>
          </a:p>
        </p:txBody>
      </p:sp>
    </p:spTree>
    <p:extLst>
      <p:ext uri="{BB962C8B-B14F-4D97-AF65-F5344CB8AC3E}">
        <p14:creationId xmlns:p14="http://schemas.microsoft.com/office/powerpoint/2010/main" val="1435834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fade">
                                      <p:cBhvr>
                                        <p:cTn id="13" dur="500"/>
                                        <p:tgtEl>
                                          <p:spTgt spid="3">
                                            <p:txEl>
                                              <p:pRg st="1" end="1"/>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nodeType="click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fade">
                                      <p:cBhvr>
                                        <p:cTn id="18" dur="1000"/>
                                        <p:tgtEl>
                                          <p:spTgt spid="3">
                                            <p:txEl>
                                              <p:pRg st="2" end="2"/>
                                            </p:txEl>
                                          </p:spTgt>
                                        </p:tgtEl>
                                      </p:cBhvr>
                                    </p:animEffect>
                                    <p:anim calcmode="lin" valueType="num">
                                      <p:cBhvr>
                                        <p:cTn id="19"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0"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2" name="Rectangle 11">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FB5E0EF-5C99-8AE5-4EBA-0E22ED60928C}"/>
              </a:ext>
            </a:extLst>
          </p:cNvPr>
          <p:cNvSpPr>
            <a:spLocks noGrp="1"/>
          </p:cNvSpPr>
          <p:nvPr>
            <p:ph type="title"/>
          </p:nvPr>
        </p:nvSpPr>
        <p:spPr>
          <a:xfrm>
            <a:off x="761803" y="350196"/>
            <a:ext cx="4646904" cy="1624520"/>
          </a:xfrm>
        </p:spPr>
        <p:txBody>
          <a:bodyPr anchor="ctr">
            <a:normAutofit/>
          </a:bodyPr>
          <a:lstStyle/>
          <a:p>
            <a:r>
              <a:rPr lang="en-US" sz="4000" dirty="0"/>
              <a:t>3. Fast R-CNN</a:t>
            </a:r>
          </a:p>
        </p:txBody>
      </p:sp>
      <p:sp>
        <p:nvSpPr>
          <p:cNvPr id="3" name="Content Placeholder 2">
            <a:extLst>
              <a:ext uri="{FF2B5EF4-FFF2-40B4-BE49-F238E27FC236}">
                <a16:creationId xmlns:a16="http://schemas.microsoft.com/office/drawing/2014/main" id="{33213F54-A07B-384D-7FF3-3EAE5C071E01}"/>
              </a:ext>
            </a:extLst>
          </p:cNvPr>
          <p:cNvSpPr>
            <a:spLocks noGrp="1"/>
          </p:cNvSpPr>
          <p:nvPr>
            <p:ph idx="1"/>
          </p:nvPr>
        </p:nvSpPr>
        <p:spPr>
          <a:xfrm>
            <a:off x="761802" y="2743200"/>
            <a:ext cx="4646905" cy="3613149"/>
          </a:xfrm>
        </p:spPr>
        <p:txBody>
          <a:bodyPr anchor="ctr">
            <a:normAutofit/>
          </a:bodyPr>
          <a:lstStyle/>
          <a:p>
            <a:pPr marL="0" indent="0">
              <a:buNone/>
            </a:pPr>
            <a:r>
              <a:rPr lang="en-US" sz="2000" dirty="0" err="1"/>
              <a:t>Ví</a:t>
            </a:r>
            <a:r>
              <a:rPr lang="en-US" sz="2000" dirty="0"/>
              <a:t> </a:t>
            </a:r>
            <a:r>
              <a:rPr lang="en-US" sz="2000" dirty="0" err="1"/>
              <a:t>dụ</a:t>
            </a:r>
            <a:r>
              <a:rPr lang="en-US" sz="2000" dirty="0"/>
              <a:t> m = n = 10, h = k = 3</a:t>
            </a:r>
          </a:p>
          <a:p>
            <a:pPr marL="0" indent="0">
              <a:buNone/>
            </a:pPr>
            <a:r>
              <a:rPr lang="en-US" sz="2000" dirty="0"/>
              <a:t>Do m/h = 3 </a:t>
            </a:r>
            <a:r>
              <a:rPr lang="en-US" sz="2000" dirty="0" err="1"/>
              <a:t>và</a:t>
            </a:r>
            <a:r>
              <a:rPr lang="en-US" sz="2000" dirty="0"/>
              <a:t> </a:t>
            </a:r>
            <a:r>
              <a:rPr lang="en-US" sz="2000" dirty="0" err="1"/>
              <a:t>m%h</a:t>
            </a:r>
            <a:r>
              <a:rPr lang="en-US" sz="2000" dirty="0"/>
              <a:t> = 1, ta </a:t>
            </a:r>
            <a:r>
              <a:rPr lang="en-US" sz="2000" dirty="0" err="1"/>
              <a:t>sẽ</a:t>
            </a:r>
            <a:r>
              <a:rPr lang="en-US" sz="2000" dirty="0"/>
              <a:t> chia </a:t>
            </a:r>
            <a:r>
              <a:rPr lang="en-US" sz="2000" dirty="0" err="1"/>
              <a:t>chiều</a:t>
            </a:r>
            <a:r>
              <a:rPr lang="en-US" sz="2000" dirty="0"/>
              <a:t> </a:t>
            </a:r>
            <a:r>
              <a:rPr lang="en-US" sz="2000" dirty="0" err="1"/>
              <a:t>rộng</a:t>
            </a:r>
            <a:r>
              <a:rPr lang="en-US" sz="2000" dirty="0"/>
              <a:t> </a:t>
            </a:r>
            <a:r>
              <a:rPr lang="en-US" sz="2000" dirty="0" err="1"/>
              <a:t>thành</a:t>
            </a:r>
            <a:r>
              <a:rPr lang="en-US" sz="2000" dirty="0"/>
              <a:t> 3 </a:t>
            </a:r>
            <a:r>
              <a:rPr lang="en-US" sz="2000" dirty="0" err="1"/>
              <a:t>phần</a:t>
            </a:r>
            <a:r>
              <a:rPr lang="en-US" sz="2000" dirty="0"/>
              <a:t>, 2 </a:t>
            </a:r>
            <a:r>
              <a:rPr lang="en-US" sz="2000" dirty="0" err="1"/>
              <a:t>phần</a:t>
            </a:r>
            <a:r>
              <a:rPr lang="en-US" sz="2000" dirty="0"/>
              <a:t> </a:t>
            </a:r>
            <a:r>
              <a:rPr lang="en-US" sz="2000" dirty="0" err="1"/>
              <a:t>sẽ</a:t>
            </a:r>
            <a:r>
              <a:rPr lang="en-US" sz="2000" dirty="0"/>
              <a:t> </a:t>
            </a:r>
            <a:r>
              <a:rPr lang="en-US" sz="2000" dirty="0" err="1"/>
              <a:t>có</a:t>
            </a:r>
            <a:r>
              <a:rPr lang="en-US" sz="2000" dirty="0"/>
              <a:t> </a:t>
            </a:r>
            <a:r>
              <a:rPr lang="en-US" sz="2000" dirty="0" err="1"/>
              <a:t>kích</a:t>
            </a:r>
            <a:r>
              <a:rPr lang="en-US" sz="2000" dirty="0"/>
              <a:t> </a:t>
            </a:r>
            <a:r>
              <a:rPr lang="en-US" sz="2000" dirty="0" err="1"/>
              <a:t>thước</a:t>
            </a:r>
            <a:r>
              <a:rPr lang="en-US" sz="2000" dirty="0"/>
              <a:t> </a:t>
            </a:r>
            <a:r>
              <a:rPr lang="en-US" sz="2000" dirty="0" err="1"/>
              <a:t>là</a:t>
            </a:r>
            <a:r>
              <a:rPr lang="en-US" sz="2000" dirty="0"/>
              <a:t> 3 </a:t>
            </a:r>
            <a:r>
              <a:rPr lang="en-US" sz="2000" dirty="0" err="1"/>
              <a:t>và</a:t>
            </a:r>
            <a:r>
              <a:rPr lang="en-US" sz="2000" dirty="0"/>
              <a:t> 1 </a:t>
            </a:r>
            <a:r>
              <a:rPr lang="en-US" sz="2000" dirty="0" err="1"/>
              <a:t>phần</a:t>
            </a:r>
            <a:r>
              <a:rPr lang="en-US" sz="2000" dirty="0"/>
              <a:t> </a:t>
            </a:r>
            <a:r>
              <a:rPr lang="en-US" sz="2000" dirty="0" err="1"/>
              <a:t>có</a:t>
            </a:r>
            <a:r>
              <a:rPr lang="en-US" sz="2000" dirty="0"/>
              <a:t> </a:t>
            </a:r>
            <a:r>
              <a:rPr lang="en-US" sz="2000" dirty="0" err="1"/>
              <a:t>kích</a:t>
            </a:r>
            <a:r>
              <a:rPr lang="en-US" sz="2000" dirty="0"/>
              <a:t> </a:t>
            </a:r>
            <a:r>
              <a:rPr lang="en-US" sz="2000" dirty="0" err="1"/>
              <a:t>thước</a:t>
            </a:r>
            <a:r>
              <a:rPr lang="en-US" sz="2000" dirty="0"/>
              <a:t> </a:t>
            </a:r>
            <a:r>
              <a:rPr lang="en-US" sz="2000" dirty="0" err="1"/>
              <a:t>là</a:t>
            </a:r>
            <a:r>
              <a:rPr lang="en-US" sz="2000" dirty="0"/>
              <a:t> 4, </a:t>
            </a:r>
            <a:r>
              <a:rPr lang="en-US" sz="2000" dirty="0" err="1"/>
              <a:t>chiều</a:t>
            </a:r>
            <a:r>
              <a:rPr lang="en-US" sz="2000" dirty="0"/>
              <a:t> </a:t>
            </a:r>
            <a:r>
              <a:rPr lang="en-US" sz="2000" dirty="0" err="1"/>
              <a:t>dài</a:t>
            </a:r>
            <a:r>
              <a:rPr lang="en-US" sz="2000" dirty="0"/>
              <a:t> </a:t>
            </a:r>
            <a:r>
              <a:rPr lang="en-US" sz="2000" dirty="0" err="1"/>
              <a:t>cũng</a:t>
            </a:r>
            <a:r>
              <a:rPr lang="en-US" sz="2000" dirty="0"/>
              <a:t> </a:t>
            </a:r>
            <a:r>
              <a:rPr lang="en-US" sz="2000" dirty="0" err="1"/>
              <a:t>tương</a:t>
            </a:r>
            <a:r>
              <a:rPr lang="en-US" sz="2000" dirty="0"/>
              <a:t> </a:t>
            </a:r>
            <a:r>
              <a:rPr lang="en-US" sz="2000" dirty="0" err="1"/>
              <a:t>tự</a:t>
            </a:r>
            <a:r>
              <a:rPr lang="en-US" sz="2000" dirty="0"/>
              <a:t>(n/k </a:t>
            </a:r>
            <a:r>
              <a:rPr lang="en-US" sz="2000" dirty="0" err="1"/>
              <a:t>và</a:t>
            </a:r>
            <a:r>
              <a:rPr lang="en-US" sz="2000" dirty="0"/>
              <a:t> n/k + </a:t>
            </a:r>
            <a:r>
              <a:rPr lang="en-US" sz="2000" dirty="0" err="1"/>
              <a:t>n%k</a:t>
            </a:r>
            <a:r>
              <a:rPr lang="en-US" sz="2000" dirty="0"/>
              <a:t>).</a:t>
            </a:r>
          </a:p>
          <a:p>
            <a:pPr marL="0" indent="0">
              <a:buNone/>
            </a:pPr>
            <a:endParaRPr lang="en-US" sz="2000" dirty="0"/>
          </a:p>
        </p:txBody>
      </p:sp>
      <p:pic>
        <p:nvPicPr>
          <p:cNvPr id="5" name="Picture 4" descr="A grid with red lines&#10;&#10;Description automatically generated">
            <a:extLst>
              <a:ext uri="{FF2B5EF4-FFF2-40B4-BE49-F238E27FC236}">
                <a16:creationId xmlns:a16="http://schemas.microsoft.com/office/drawing/2014/main" id="{716456A4-90C6-63A0-56B8-901576924A08}"/>
              </a:ext>
            </a:extLst>
          </p:cNvPr>
          <p:cNvPicPr>
            <a:picLocks noChangeAspect="1"/>
          </p:cNvPicPr>
          <p:nvPr/>
        </p:nvPicPr>
        <p:blipFill>
          <a:blip r:embed="rId2">
            <a:extLst>
              <a:ext uri="{28A0092B-C50C-407E-A947-70E740481C1C}">
                <a14:useLocalDpi xmlns:a14="http://schemas.microsoft.com/office/drawing/2010/main" val="0"/>
              </a:ext>
            </a:extLst>
          </a:blip>
          <a:srcRect l="2641" r="12818" b="-2"/>
          <a:stretch/>
        </p:blipFill>
        <p:spPr>
          <a:xfrm>
            <a:off x="6095998" y="0"/>
            <a:ext cx="6102825" cy="6858000"/>
          </a:xfrm>
          <a:prstGeom prst="rect">
            <a:avLst/>
          </a:prstGeom>
        </p:spPr>
      </p:pic>
    </p:spTree>
    <p:extLst>
      <p:ext uri="{BB962C8B-B14F-4D97-AF65-F5344CB8AC3E}">
        <p14:creationId xmlns:p14="http://schemas.microsoft.com/office/powerpoint/2010/main" val="1208983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fade">
                                      <p:cBhvr>
                                        <p:cTn id="13" dur="1000"/>
                                        <p:tgtEl>
                                          <p:spTgt spid="3">
                                            <p:txEl>
                                              <p:pRg st="1" end="1"/>
                                            </p:txEl>
                                          </p:spTgt>
                                        </p:tgtEl>
                                      </p:cBhvr>
                                    </p:animEffect>
                                    <p:anim calcmode="lin" valueType="num">
                                      <p:cBhvr>
                                        <p:cTn id="14"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5"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barn(inVertical)">
                                      <p:cBhvr>
                                        <p:cTn id="2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42D6F0-2FFA-ED2A-58D0-8A698838BBF2}"/>
              </a:ext>
            </a:extLst>
          </p:cNvPr>
          <p:cNvSpPr>
            <a:spLocks noGrp="1"/>
          </p:cNvSpPr>
          <p:nvPr>
            <p:ph type="title"/>
          </p:nvPr>
        </p:nvSpPr>
        <p:spPr/>
        <p:txBody>
          <a:bodyPr/>
          <a:lstStyle/>
          <a:p>
            <a:r>
              <a:rPr lang="en-US" sz="4400" dirty="0"/>
              <a:t>3. Fast R-CNN</a:t>
            </a:r>
            <a:endParaRPr lang="en-US" dirty="0"/>
          </a:p>
        </p:txBody>
      </p:sp>
      <p:sp>
        <p:nvSpPr>
          <p:cNvPr id="3" name="Content Placeholder 2">
            <a:extLst>
              <a:ext uri="{FF2B5EF4-FFF2-40B4-BE49-F238E27FC236}">
                <a16:creationId xmlns:a16="http://schemas.microsoft.com/office/drawing/2014/main" id="{A55C5C9E-07F6-2F3D-0EC7-D6EE46FA200D}"/>
              </a:ext>
            </a:extLst>
          </p:cNvPr>
          <p:cNvSpPr>
            <a:spLocks noGrp="1"/>
          </p:cNvSpPr>
          <p:nvPr>
            <p:ph idx="1"/>
          </p:nvPr>
        </p:nvSpPr>
        <p:spPr>
          <a:xfrm>
            <a:off x="12290" y="1435510"/>
            <a:ext cx="12179710" cy="5422489"/>
          </a:xfrm>
        </p:spPr>
        <p:txBody>
          <a:bodyPr/>
          <a:lstStyle/>
          <a:p>
            <a:pPr marL="0" indent="0">
              <a:buNone/>
            </a:pPr>
            <a:r>
              <a:rPr lang="en-US" dirty="0"/>
              <a:t>Sau </a:t>
            </a:r>
            <a:r>
              <a:rPr lang="en-US" dirty="0" err="1"/>
              <a:t>đó</a:t>
            </a:r>
            <a:r>
              <a:rPr lang="en-US" dirty="0"/>
              <a:t>, </a:t>
            </a:r>
            <a:r>
              <a:rPr lang="en-US" dirty="0" err="1"/>
              <a:t>với</a:t>
            </a:r>
            <a:r>
              <a:rPr lang="en-US" dirty="0"/>
              <a:t> </a:t>
            </a:r>
            <a:r>
              <a:rPr lang="en-US" dirty="0" err="1"/>
              <a:t>mỗi</a:t>
            </a:r>
            <a:r>
              <a:rPr lang="en-US" dirty="0"/>
              <a:t> </a:t>
            </a:r>
            <a:r>
              <a:rPr lang="en-US" dirty="0" err="1"/>
              <a:t>khối</a:t>
            </a:r>
            <a:r>
              <a:rPr lang="en-US" dirty="0"/>
              <a:t> </a:t>
            </a:r>
            <a:r>
              <a:rPr lang="en-US" dirty="0" err="1"/>
              <a:t>được</a:t>
            </a:r>
            <a:r>
              <a:rPr lang="en-US" dirty="0"/>
              <a:t> </a:t>
            </a:r>
            <a:r>
              <a:rPr lang="en-US" dirty="0" err="1"/>
              <a:t>tạo</a:t>
            </a:r>
            <a:r>
              <a:rPr lang="en-US" dirty="0"/>
              <a:t> </a:t>
            </a:r>
            <a:r>
              <a:rPr lang="en-US" dirty="0" err="1"/>
              <a:t>ra</a:t>
            </a:r>
            <a:r>
              <a:rPr lang="en-US" dirty="0"/>
              <a:t> </a:t>
            </a:r>
            <a:r>
              <a:rPr lang="en-US" dirty="0" err="1"/>
              <a:t>bằng</a:t>
            </a:r>
            <a:r>
              <a:rPr lang="en-US" dirty="0"/>
              <a:t> </a:t>
            </a:r>
            <a:r>
              <a:rPr lang="en-US" dirty="0" err="1"/>
              <a:t>các</a:t>
            </a:r>
            <a:r>
              <a:rPr lang="en-US" dirty="0"/>
              <a:t> </a:t>
            </a:r>
            <a:r>
              <a:rPr lang="en-US" dirty="0" err="1"/>
              <a:t>đường</a:t>
            </a:r>
            <a:r>
              <a:rPr lang="en-US" dirty="0"/>
              <a:t> </a:t>
            </a:r>
            <a:r>
              <a:rPr lang="en-US" dirty="0" err="1"/>
              <a:t>đỏ</a:t>
            </a:r>
            <a:r>
              <a:rPr lang="en-US" dirty="0"/>
              <a:t> </a:t>
            </a:r>
            <a:r>
              <a:rPr lang="en-US" dirty="0" err="1"/>
              <a:t>và</a:t>
            </a:r>
            <a:r>
              <a:rPr lang="en-US" dirty="0"/>
              <a:t> </a:t>
            </a:r>
            <a:r>
              <a:rPr lang="en-US" dirty="0" err="1"/>
              <a:t>cạnh</a:t>
            </a:r>
            <a:r>
              <a:rPr lang="en-US" dirty="0"/>
              <a:t>, ta </a:t>
            </a:r>
            <a:r>
              <a:rPr lang="en-US" dirty="0" err="1"/>
              <a:t>thực</a:t>
            </a:r>
            <a:r>
              <a:rPr lang="en-US" dirty="0"/>
              <a:t> </a:t>
            </a:r>
            <a:r>
              <a:rPr lang="en-US" dirty="0" err="1"/>
              <a:t>hiện</a:t>
            </a:r>
            <a:r>
              <a:rPr lang="en-US" dirty="0"/>
              <a:t> max pooling </a:t>
            </a:r>
            <a:r>
              <a:rPr lang="en-US" dirty="0" err="1"/>
              <a:t>lấy</a:t>
            </a:r>
            <a:r>
              <a:rPr lang="en-US" dirty="0"/>
              <a:t> </a:t>
            </a:r>
            <a:r>
              <a:rPr lang="en-US" dirty="0" err="1"/>
              <a:t>ra</a:t>
            </a:r>
            <a:r>
              <a:rPr lang="en-US" dirty="0"/>
              <a:t> 1 </a:t>
            </a:r>
            <a:r>
              <a:rPr lang="en-US" dirty="0" err="1"/>
              <a:t>giá</a:t>
            </a:r>
            <a:r>
              <a:rPr lang="en-US" dirty="0"/>
              <a:t> </a:t>
            </a:r>
            <a:r>
              <a:rPr lang="en-US" dirty="0" err="1"/>
              <a:t>trị</a:t>
            </a: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Sau </a:t>
            </a:r>
            <a:r>
              <a:rPr lang="en-US" dirty="0" err="1"/>
              <a:t>khi</a:t>
            </a:r>
            <a:r>
              <a:rPr lang="en-US" dirty="0"/>
              <a:t> ROI Pooling ta </a:t>
            </a:r>
            <a:r>
              <a:rPr lang="en-US" dirty="0" err="1"/>
              <a:t>có</a:t>
            </a:r>
            <a:r>
              <a:rPr lang="en-US" dirty="0"/>
              <a:t> </a:t>
            </a:r>
            <a:r>
              <a:rPr lang="en-US" dirty="0" err="1"/>
              <a:t>thể</a:t>
            </a:r>
            <a:r>
              <a:rPr lang="en-US" dirty="0"/>
              <a:t> </a:t>
            </a:r>
            <a:r>
              <a:rPr lang="en-US" dirty="0" err="1"/>
              <a:t>thấy</a:t>
            </a:r>
            <a:r>
              <a:rPr lang="en-US" dirty="0"/>
              <a:t> </a:t>
            </a:r>
            <a:r>
              <a:rPr lang="en-US" dirty="0" err="1"/>
              <a:t>kích</a:t>
            </a:r>
            <a:r>
              <a:rPr lang="en-US" dirty="0"/>
              <a:t> </a:t>
            </a:r>
            <a:r>
              <a:rPr lang="en-US" dirty="0" err="1"/>
              <a:t>thước</a:t>
            </a:r>
            <a:r>
              <a:rPr lang="en-US" dirty="0"/>
              <a:t> </a:t>
            </a:r>
            <a:r>
              <a:rPr lang="en-US" dirty="0" err="1"/>
              <a:t>về</a:t>
            </a:r>
            <a:r>
              <a:rPr lang="en-US" dirty="0"/>
              <a:t> </a:t>
            </a:r>
            <a:r>
              <a:rPr lang="en-US" dirty="0" err="1"/>
              <a:t>đúng</a:t>
            </a:r>
            <a:r>
              <a:rPr lang="en-US" dirty="0"/>
              <a:t> </a:t>
            </a:r>
            <a:r>
              <a:rPr lang="en-US" dirty="0" err="1"/>
              <a:t>dạng</a:t>
            </a:r>
            <a:r>
              <a:rPr lang="en-US" dirty="0"/>
              <a:t> h*k </a:t>
            </a:r>
            <a:r>
              <a:rPr lang="en-US" dirty="0" err="1"/>
              <a:t>như</a:t>
            </a:r>
            <a:r>
              <a:rPr lang="en-US" dirty="0"/>
              <a:t> ta </a:t>
            </a:r>
            <a:r>
              <a:rPr lang="en-US" dirty="0" err="1"/>
              <a:t>mong</a:t>
            </a:r>
            <a:r>
              <a:rPr lang="en-US" dirty="0"/>
              <a:t> </a:t>
            </a:r>
            <a:r>
              <a:rPr lang="en-US" dirty="0" err="1"/>
              <a:t>muốn</a:t>
            </a:r>
            <a:r>
              <a:rPr lang="en-US" dirty="0"/>
              <a:t>. </a:t>
            </a:r>
          </a:p>
        </p:txBody>
      </p:sp>
      <p:pic>
        <p:nvPicPr>
          <p:cNvPr id="5" name="Picture 4" descr="A graph with a grid and a red line&#10;&#10;Description automatically generated">
            <a:extLst>
              <a:ext uri="{FF2B5EF4-FFF2-40B4-BE49-F238E27FC236}">
                <a16:creationId xmlns:a16="http://schemas.microsoft.com/office/drawing/2014/main" id="{F70DC003-126B-260E-3BE0-F08C79C0CD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55444" y="1833671"/>
            <a:ext cx="7201524" cy="3878916"/>
          </a:xfrm>
          <a:prstGeom prst="rect">
            <a:avLst/>
          </a:prstGeom>
        </p:spPr>
      </p:pic>
    </p:spTree>
    <p:extLst>
      <p:ext uri="{BB962C8B-B14F-4D97-AF65-F5344CB8AC3E}">
        <p14:creationId xmlns:p14="http://schemas.microsoft.com/office/powerpoint/2010/main" val="3632934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ipe(down)">
                                      <p:cBhvr>
                                        <p:cTn id="13" dur="5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nodeType="clickEffect">
                                  <p:stCondLst>
                                    <p:cond delay="0"/>
                                  </p:stCondLst>
                                  <p:childTnLst>
                                    <p:set>
                                      <p:cBhvr>
                                        <p:cTn id="17" dur="1" fill="hold">
                                          <p:stCondLst>
                                            <p:cond delay="0"/>
                                          </p:stCondLst>
                                        </p:cTn>
                                        <p:tgtEl>
                                          <p:spTgt spid="3">
                                            <p:txEl>
                                              <p:pRg st="8" end="8"/>
                                            </p:txEl>
                                          </p:spTgt>
                                        </p:tgtEl>
                                        <p:attrNameLst>
                                          <p:attrName>style.visibility</p:attrName>
                                        </p:attrNameLst>
                                      </p:cBhvr>
                                      <p:to>
                                        <p:strVal val="visible"/>
                                      </p:to>
                                    </p:set>
                                    <p:animEffect transition="in" filter="fade">
                                      <p:cBhvr>
                                        <p:cTn id="18" dur="1000"/>
                                        <p:tgtEl>
                                          <p:spTgt spid="3">
                                            <p:txEl>
                                              <p:pRg st="8" end="8"/>
                                            </p:txEl>
                                          </p:spTgt>
                                        </p:tgtEl>
                                      </p:cBhvr>
                                    </p:animEffect>
                                    <p:anim calcmode="lin" valueType="num">
                                      <p:cBhvr>
                                        <p:cTn id="19"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20" dur="10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FF47CB7-972F-479F-A36D-9E72D26EC8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0D153B68-5844-490D-8E67-F616D6D72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1766176" cy="2061837"/>
          </a:xfrm>
          <a:custGeom>
            <a:avLst/>
            <a:gdLst>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13657 w 10768629"/>
              <a:gd name="connsiteY144" fmla="*/ 1730706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84330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Lst>
            <a:rect l="l" t="t" r="r" b="b"/>
            <a:pathLst>
              <a:path w="10768629" h="1978172">
                <a:moveTo>
                  <a:pt x="0" y="0"/>
                </a:moveTo>
                <a:lnTo>
                  <a:pt x="10768629" y="0"/>
                </a:lnTo>
                <a:lnTo>
                  <a:pt x="10733254" y="31439"/>
                </a:lnTo>
                <a:lnTo>
                  <a:pt x="10727085" y="37910"/>
                </a:lnTo>
                <a:cubicBezTo>
                  <a:pt x="10712973" y="56080"/>
                  <a:pt x="10699457" y="78430"/>
                  <a:pt x="10675953" y="68623"/>
                </a:cubicBezTo>
                <a:cubicBezTo>
                  <a:pt x="10685972" y="89202"/>
                  <a:pt x="10641629" y="69781"/>
                  <a:pt x="10637091" y="90361"/>
                </a:cubicBezTo>
                <a:cubicBezTo>
                  <a:pt x="10635214" y="107005"/>
                  <a:pt x="10621323" y="104993"/>
                  <a:pt x="10610971" y="110764"/>
                </a:cubicBezTo>
                <a:cubicBezTo>
                  <a:pt x="10603980" y="127568"/>
                  <a:pt x="10551417" y="141180"/>
                  <a:pt x="10532872" y="138028"/>
                </a:cubicBezTo>
                <a:cubicBezTo>
                  <a:pt x="10480300" y="119072"/>
                  <a:pt x="10440532" y="186296"/>
                  <a:pt x="10398558" y="172911"/>
                </a:cubicBezTo>
                <a:cubicBezTo>
                  <a:pt x="10387708" y="174114"/>
                  <a:pt x="10378792" y="177646"/>
                  <a:pt x="10371128" y="182609"/>
                </a:cubicBezTo>
                <a:lnTo>
                  <a:pt x="10352178" y="199976"/>
                </a:lnTo>
                <a:lnTo>
                  <a:pt x="10351815" y="211879"/>
                </a:lnTo>
                <a:lnTo>
                  <a:pt x="10337471" y="218661"/>
                </a:lnTo>
                <a:lnTo>
                  <a:pt x="10334625" y="222351"/>
                </a:lnTo>
                <a:cubicBezTo>
                  <a:pt x="10321108" y="225227"/>
                  <a:pt x="10278615" y="228401"/>
                  <a:pt x="10256365" y="235917"/>
                </a:cubicBezTo>
                <a:cubicBezTo>
                  <a:pt x="10218136" y="258033"/>
                  <a:pt x="10224552" y="209685"/>
                  <a:pt x="10201127" y="267448"/>
                </a:cubicBezTo>
                <a:cubicBezTo>
                  <a:pt x="10121320" y="273476"/>
                  <a:pt x="10040763" y="345580"/>
                  <a:pt x="9961218" y="326720"/>
                </a:cubicBezTo>
                <a:cubicBezTo>
                  <a:pt x="9980173" y="341621"/>
                  <a:pt x="9883038" y="318484"/>
                  <a:pt x="9859715" y="355698"/>
                </a:cubicBezTo>
                <a:cubicBezTo>
                  <a:pt x="9812822" y="367758"/>
                  <a:pt x="9752089" y="383830"/>
                  <a:pt x="9679867" y="399081"/>
                </a:cubicBezTo>
                <a:cubicBezTo>
                  <a:pt x="9618357" y="415668"/>
                  <a:pt x="9525492" y="446315"/>
                  <a:pt x="9490654" y="455225"/>
                </a:cubicBezTo>
                <a:lnTo>
                  <a:pt x="9470837" y="452539"/>
                </a:lnTo>
                <a:lnTo>
                  <a:pt x="9469082" y="454891"/>
                </a:lnTo>
                <a:cubicBezTo>
                  <a:pt x="9460057" y="461184"/>
                  <a:pt x="9453495" y="461729"/>
                  <a:pt x="9448038" y="459733"/>
                </a:cubicBezTo>
                <a:lnTo>
                  <a:pt x="9396821" y="455795"/>
                </a:lnTo>
                <a:lnTo>
                  <a:pt x="9392197" y="459796"/>
                </a:lnTo>
                <a:lnTo>
                  <a:pt x="9347994" y="464462"/>
                </a:lnTo>
                <a:cubicBezTo>
                  <a:pt x="9347959" y="465155"/>
                  <a:pt x="9347925" y="465846"/>
                  <a:pt x="9347889" y="466539"/>
                </a:cubicBezTo>
                <a:cubicBezTo>
                  <a:pt x="9346648" y="471307"/>
                  <a:pt x="9343831" y="475025"/>
                  <a:pt x="9337639" y="476654"/>
                </a:cubicBezTo>
                <a:cubicBezTo>
                  <a:pt x="9354547" y="503661"/>
                  <a:pt x="9307720" y="510631"/>
                  <a:pt x="9287964" y="513052"/>
                </a:cubicBezTo>
                <a:cubicBezTo>
                  <a:pt x="9269905" y="526173"/>
                  <a:pt x="9245386" y="544358"/>
                  <a:pt x="9229283" y="555377"/>
                </a:cubicBezTo>
                <a:lnTo>
                  <a:pt x="9220274" y="557502"/>
                </a:lnTo>
                <a:cubicBezTo>
                  <a:pt x="9220250" y="557668"/>
                  <a:pt x="9220226" y="557835"/>
                  <a:pt x="9220202" y="558001"/>
                </a:cubicBezTo>
                <a:cubicBezTo>
                  <a:pt x="9218468" y="559434"/>
                  <a:pt x="9215591" y="560497"/>
                  <a:pt x="9210908" y="561147"/>
                </a:cubicBezTo>
                <a:lnTo>
                  <a:pt x="9186374" y="565502"/>
                </a:lnTo>
                <a:lnTo>
                  <a:pt x="9181058" y="569943"/>
                </a:lnTo>
                <a:lnTo>
                  <a:pt x="9167549" y="584727"/>
                </a:lnTo>
                <a:lnTo>
                  <a:pt x="9149110" y="598906"/>
                </a:lnTo>
                <a:cubicBezTo>
                  <a:pt x="9133575" y="594395"/>
                  <a:pt x="9087390" y="636567"/>
                  <a:pt x="9078556" y="644039"/>
                </a:cubicBezTo>
                <a:lnTo>
                  <a:pt x="8996399" y="690055"/>
                </a:lnTo>
                <a:cubicBezTo>
                  <a:pt x="8913147" y="777045"/>
                  <a:pt x="8867993" y="772591"/>
                  <a:pt x="8803791" y="813860"/>
                </a:cubicBezTo>
                <a:cubicBezTo>
                  <a:pt x="8745270" y="819906"/>
                  <a:pt x="8690049" y="823612"/>
                  <a:pt x="8636202" y="848463"/>
                </a:cubicBezTo>
                <a:cubicBezTo>
                  <a:pt x="8594799" y="860014"/>
                  <a:pt x="8568613" y="864779"/>
                  <a:pt x="8555372" y="883171"/>
                </a:cubicBezTo>
                <a:lnTo>
                  <a:pt x="8507229" y="901665"/>
                </a:lnTo>
                <a:lnTo>
                  <a:pt x="8428473" y="927985"/>
                </a:lnTo>
                <a:cubicBezTo>
                  <a:pt x="8428287" y="929817"/>
                  <a:pt x="8428100" y="931648"/>
                  <a:pt x="8427914" y="933480"/>
                </a:cubicBezTo>
                <a:lnTo>
                  <a:pt x="8420327" y="941984"/>
                </a:lnTo>
                <a:lnTo>
                  <a:pt x="8394729" y="948347"/>
                </a:lnTo>
                <a:lnTo>
                  <a:pt x="8380548" y="987916"/>
                </a:lnTo>
                <a:lnTo>
                  <a:pt x="8375330" y="965444"/>
                </a:lnTo>
                <a:cubicBezTo>
                  <a:pt x="8372375" y="964202"/>
                  <a:pt x="8344433" y="977378"/>
                  <a:pt x="8340796" y="980522"/>
                </a:cubicBezTo>
                <a:cubicBezTo>
                  <a:pt x="8328292" y="982128"/>
                  <a:pt x="8319237" y="991089"/>
                  <a:pt x="8304438" y="996739"/>
                </a:cubicBezTo>
                <a:cubicBezTo>
                  <a:pt x="8297193" y="1005683"/>
                  <a:pt x="8289328" y="1014568"/>
                  <a:pt x="8280929" y="1023089"/>
                </a:cubicBezTo>
                <a:lnTo>
                  <a:pt x="8275760" y="1027772"/>
                </a:lnTo>
                <a:lnTo>
                  <a:pt x="8275478" y="1027605"/>
                </a:lnTo>
                <a:cubicBezTo>
                  <a:pt x="8273970" y="1028076"/>
                  <a:pt x="8251461" y="1029408"/>
                  <a:pt x="8249003" y="1032033"/>
                </a:cubicBezTo>
                <a:lnTo>
                  <a:pt x="8203836" y="1037347"/>
                </a:lnTo>
                <a:cubicBezTo>
                  <a:pt x="8172789" y="1049890"/>
                  <a:pt x="8148166" y="1034625"/>
                  <a:pt x="8122936" y="1063113"/>
                </a:cubicBezTo>
                <a:cubicBezTo>
                  <a:pt x="8093850" y="1074757"/>
                  <a:pt x="8066781" y="1075350"/>
                  <a:pt x="8043658" y="1092746"/>
                </a:cubicBezTo>
                <a:cubicBezTo>
                  <a:pt x="8032157" y="1089174"/>
                  <a:pt x="8022145" y="1089998"/>
                  <a:pt x="8015351" y="1105478"/>
                </a:cubicBezTo>
                <a:cubicBezTo>
                  <a:pt x="7987544" y="1113006"/>
                  <a:pt x="7977708" y="1099152"/>
                  <a:pt x="7963145" y="1119346"/>
                </a:cubicBezTo>
                <a:cubicBezTo>
                  <a:pt x="7942622" y="1098880"/>
                  <a:pt x="7943760" y="1109516"/>
                  <a:pt x="7938145" y="1120225"/>
                </a:cubicBezTo>
                <a:lnTo>
                  <a:pt x="7937238" y="1121204"/>
                </a:lnTo>
                <a:lnTo>
                  <a:pt x="7934398" y="1118240"/>
                </a:lnTo>
                <a:lnTo>
                  <a:pt x="7918248" y="1124371"/>
                </a:lnTo>
                <a:lnTo>
                  <a:pt x="7914119" y="1127653"/>
                </a:lnTo>
                <a:cubicBezTo>
                  <a:pt x="7911201" y="1129547"/>
                  <a:pt x="7909169" y="1130331"/>
                  <a:pt x="7907658" y="1130350"/>
                </a:cubicBezTo>
                <a:lnTo>
                  <a:pt x="7907434" y="1130103"/>
                </a:lnTo>
                <a:lnTo>
                  <a:pt x="7901508" y="1133245"/>
                </a:lnTo>
                <a:cubicBezTo>
                  <a:pt x="7891644" y="1139271"/>
                  <a:pt x="7882185" y="1145815"/>
                  <a:pt x="7873287" y="1152609"/>
                </a:cubicBezTo>
                <a:cubicBezTo>
                  <a:pt x="7864672" y="1141906"/>
                  <a:pt x="7845199" y="1159242"/>
                  <a:pt x="7834833" y="1153868"/>
                </a:cubicBezTo>
                <a:lnTo>
                  <a:pt x="7828661" y="1139994"/>
                </a:lnTo>
                <a:lnTo>
                  <a:pt x="7823966" y="1143178"/>
                </a:lnTo>
                <a:lnTo>
                  <a:pt x="7815078" y="1151776"/>
                </a:lnTo>
                <a:cubicBezTo>
                  <a:pt x="7813692" y="1152943"/>
                  <a:pt x="7812687" y="1153116"/>
                  <a:pt x="7812026" y="1151522"/>
                </a:cubicBezTo>
                <a:cubicBezTo>
                  <a:pt x="7806555" y="1153054"/>
                  <a:pt x="7788673" y="1159989"/>
                  <a:pt x="7782249" y="1160970"/>
                </a:cubicBezTo>
                <a:lnTo>
                  <a:pt x="7773476" y="1157414"/>
                </a:lnTo>
                <a:lnTo>
                  <a:pt x="7769600" y="1157365"/>
                </a:lnTo>
                <a:lnTo>
                  <a:pt x="7752631" y="1172815"/>
                </a:lnTo>
                <a:lnTo>
                  <a:pt x="7739392" y="1192062"/>
                </a:lnTo>
                <a:lnTo>
                  <a:pt x="7677677" y="1216394"/>
                </a:lnTo>
                <a:lnTo>
                  <a:pt x="7586920" y="1261888"/>
                </a:lnTo>
                <a:cubicBezTo>
                  <a:pt x="7556723" y="1298911"/>
                  <a:pt x="7489187" y="1284518"/>
                  <a:pt x="7486100" y="1292563"/>
                </a:cubicBezTo>
                <a:cubicBezTo>
                  <a:pt x="7454875" y="1308356"/>
                  <a:pt x="7453335" y="1326361"/>
                  <a:pt x="7411323" y="1340732"/>
                </a:cubicBezTo>
                <a:cubicBezTo>
                  <a:pt x="7372519" y="1390006"/>
                  <a:pt x="7288617" y="1403664"/>
                  <a:pt x="7240698" y="1438832"/>
                </a:cubicBezTo>
                <a:cubicBezTo>
                  <a:pt x="7206467" y="1417136"/>
                  <a:pt x="7227555" y="1441678"/>
                  <a:pt x="7197675" y="1447530"/>
                </a:cubicBezTo>
                <a:cubicBezTo>
                  <a:pt x="7211601" y="1474927"/>
                  <a:pt x="7159483" y="1444981"/>
                  <a:pt x="7164788" y="1480293"/>
                </a:cubicBezTo>
                <a:cubicBezTo>
                  <a:pt x="7159184" y="1480240"/>
                  <a:pt x="7153584" y="1479075"/>
                  <a:pt x="7147929" y="1477641"/>
                </a:cubicBezTo>
                <a:lnTo>
                  <a:pt x="7144965" y="1476908"/>
                </a:lnTo>
                <a:lnTo>
                  <a:pt x="7134299" y="1479969"/>
                </a:lnTo>
                <a:lnTo>
                  <a:pt x="7129809" y="1473339"/>
                </a:lnTo>
                <a:lnTo>
                  <a:pt x="7112688" y="1472575"/>
                </a:lnTo>
                <a:cubicBezTo>
                  <a:pt x="7106506" y="1473449"/>
                  <a:pt x="7100123" y="1475741"/>
                  <a:pt x="7093470" y="1480300"/>
                </a:cubicBezTo>
                <a:cubicBezTo>
                  <a:pt x="7079039" y="1501274"/>
                  <a:pt x="7048991" y="1495718"/>
                  <a:pt x="7025034" y="1506934"/>
                </a:cubicBezTo>
                <a:lnTo>
                  <a:pt x="7014783" y="1515868"/>
                </a:lnTo>
                <a:lnTo>
                  <a:pt x="6979706" y="1523511"/>
                </a:lnTo>
                <a:lnTo>
                  <a:pt x="6977890" y="1525793"/>
                </a:lnTo>
                <a:cubicBezTo>
                  <a:pt x="6971996" y="1527914"/>
                  <a:pt x="6959488" y="1529941"/>
                  <a:pt x="6944339" y="1536237"/>
                </a:cubicBezTo>
                <a:lnTo>
                  <a:pt x="6886996" y="1563569"/>
                </a:lnTo>
                <a:lnTo>
                  <a:pt x="6874510" y="1558469"/>
                </a:lnTo>
                <a:lnTo>
                  <a:pt x="6871943" y="1554651"/>
                </a:lnTo>
                <a:lnTo>
                  <a:pt x="6856174" y="1562024"/>
                </a:lnTo>
                <a:lnTo>
                  <a:pt x="6842321" y="1560554"/>
                </a:lnTo>
                <a:lnTo>
                  <a:pt x="6832713" y="1569357"/>
                </a:lnTo>
                <a:lnTo>
                  <a:pt x="6816351" y="1571495"/>
                </a:lnTo>
                <a:cubicBezTo>
                  <a:pt x="6810216" y="1571510"/>
                  <a:pt x="6803310" y="1571324"/>
                  <a:pt x="6795800" y="1572010"/>
                </a:cubicBezTo>
                <a:lnTo>
                  <a:pt x="6777546" y="1568661"/>
                </a:lnTo>
                <a:lnTo>
                  <a:pt x="6751528" y="1574143"/>
                </a:lnTo>
                <a:cubicBezTo>
                  <a:pt x="6731455" y="1578562"/>
                  <a:pt x="6712054" y="1582098"/>
                  <a:pt x="6691966" y="1582255"/>
                </a:cubicBezTo>
                <a:cubicBezTo>
                  <a:pt x="6677921" y="1590738"/>
                  <a:pt x="6663787" y="1595441"/>
                  <a:pt x="6646941" y="1588471"/>
                </a:cubicBezTo>
                <a:cubicBezTo>
                  <a:pt x="6605135" y="1597971"/>
                  <a:pt x="6598373" y="1612583"/>
                  <a:pt x="6568576" y="1606488"/>
                </a:cubicBezTo>
                <a:cubicBezTo>
                  <a:pt x="6562510" y="1614734"/>
                  <a:pt x="6558067" y="1619360"/>
                  <a:pt x="6554358" y="1621701"/>
                </a:cubicBezTo>
                <a:cubicBezTo>
                  <a:pt x="6543227" y="1628727"/>
                  <a:pt x="6538724" y="1615196"/>
                  <a:pt x="6516968" y="1617195"/>
                </a:cubicBezTo>
                <a:cubicBezTo>
                  <a:pt x="6493173" y="1617368"/>
                  <a:pt x="6528193" y="1598652"/>
                  <a:pt x="6506479" y="1602227"/>
                </a:cubicBezTo>
                <a:cubicBezTo>
                  <a:pt x="6486674" y="1613929"/>
                  <a:pt x="6478484" y="1593997"/>
                  <a:pt x="6458436" y="1607332"/>
                </a:cubicBezTo>
                <a:cubicBezTo>
                  <a:pt x="6471168" y="1620800"/>
                  <a:pt x="6410323" y="1615478"/>
                  <a:pt x="6414786" y="1628815"/>
                </a:cubicBezTo>
                <a:cubicBezTo>
                  <a:pt x="6385942" y="1615041"/>
                  <a:pt x="6386569" y="1640238"/>
                  <a:pt x="6357085" y="1640846"/>
                </a:cubicBezTo>
                <a:cubicBezTo>
                  <a:pt x="6341163" y="1636809"/>
                  <a:pt x="6331497" y="1637754"/>
                  <a:pt x="6322636" y="1648213"/>
                </a:cubicBezTo>
                <a:cubicBezTo>
                  <a:pt x="6248448" y="1627802"/>
                  <a:pt x="6286748" y="1654976"/>
                  <a:pt x="6226172" y="1654676"/>
                </a:cubicBezTo>
                <a:lnTo>
                  <a:pt x="6221217" y="1654506"/>
                </a:lnTo>
                <a:lnTo>
                  <a:pt x="6204956" y="1664280"/>
                </a:lnTo>
                <a:cubicBezTo>
                  <a:pt x="6204728" y="1665114"/>
                  <a:pt x="6204498" y="1665947"/>
                  <a:pt x="6204270" y="1666782"/>
                </a:cubicBezTo>
                <a:lnTo>
                  <a:pt x="6143810" y="1661963"/>
                </a:lnTo>
                <a:lnTo>
                  <a:pt x="6136560" y="1665728"/>
                </a:lnTo>
                <a:lnTo>
                  <a:pt x="6096155" y="1656951"/>
                </a:lnTo>
                <a:lnTo>
                  <a:pt x="6075812" y="1655422"/>
                </a:lnTo>
                <a:lnTo>
                  <a:pt x="6039495" y="1649680"/>
                </a:lnTo>
                <a:lnTo>
                  <a:pt x="6036523" y="1652121"/>
                </a:lnTo>
                <a:lnTo>
                  <a:pt x="6029328" y="1649904"/>
                </a:lnTo>
                <a:lnTo>
                  <a:pt x="6024075" y="1652779"/>
                </a:lnTo>
                <a:lnTo>
                  <a:pt x="6018085" y="1652030"/>
                </a:lnTo>
                <a:cubicBezTo>
                  <a:pt x="6006658" y="1653831"/>
                  <a:pt x="5968194" y="1662035"/>
                  <a:pt x="5955513" y="1663584"/>
                </a:cubicBezTo>
                <a:lnTo>
                  <a:pt x="5941996" y="1661326"/>
                </a:lnTo>
                <a:lnTo>
                  <a:pt x="5931789" y="1669915"/>
                </a:lnTo>
                <a:lnTo>
                  <a:pt x="5888686" y="1672175"/>
                </a:lnTo>
                <a:lnTo>
                  <a:pt x="5873794" y="1665454"/>
                </a:lnTo>
                <a:lnTo>
                  <a:pt x="5860022" y="1660635"/>
                </a:lnTo>
                <a:lnTo>
                  <a:pt x="5858237" y="1660649"/>
                </a:lnTo>
                <a:lnTo>
                  <a:pt x="5840319" y="1660798"/>
                </a:lnTo>
                <a:lnTo>
                  <a:pt x="5806984" y="1661075"/>
                </a:lnTo>
                <a:cubicBezTo>
                  <a:pt x="5785708" y="1661533"/>
                  <a:pt x="5764126" y="1662974"/>
                  <a:pt x="5742351" y="1667489"/>
                </a:cubicBezTo>
                <a:cubicBezTo>
                  <a:pt x="5659069" y="1645168"/>
                  <a:pt x="5615134" y="1706361"/>
                  <a:pt x="5521171" y="1671626"/>
                </a:cubicBezTo>
                <a:cubicBezTo>
                  <a:pt x="5491803" y="1671296"/>
                  <a:pt x="5498089" y="1662666"/>
                  <a:pt x="5457384" y="1683952"/>
                </a:cubicBezTo>
                <a:cubicBezTo>
                  <a:pt x="5356959" y="1699287"/>
                  <a:pt x="5078905" y="1774579"/>
                  <a:pt x="4950070" y="1748401"/>
                </a:cubicBezTo>
                <a:cubicBezTo>
                  <a:pt x="4918276" y="1752255"/>
                  <a:pt x="4891043" y="1756936"/>
                  <a:pt x="4872172" y="1757222"/>
                </a:cubicBezTo>
                <a:lnTo>
                  <a:pt x="4809524" y="1761033"/>
                </a:lnTo>
                <a:cubicBezTo>
                  <a:pt x="4791324" y="1772975"/>
                  <a:pt x="4777258" y="1754591"/>
                  <a:pt x="4759058" y="1766533"/>
                </a:cubicBezTo>
                <a:cubicBezTo>
                  <a:pt x="4747481" y="1770744"/>
                  <a:pt x="4734604" y="1772921"/>
                  <a:pt x="4719749" y="1771811"/>
                </a:cubicBezTo>
                <a:cubicBezTo>
                  <a:pt x="4671168" y="1780243"/>
                  <a:pt x="4634134" y="1775931"/>
                  <a:pt x="4568686" y="1786141"/>
                </a:cubicBezTo>
                <a:cubicBezTo>
                  <a:pt x="4544667" y="1777910"/>
                  <a:pt x="4432547" y="1778168"/>
                  <a:pt x="4418751" y="1796932"/>
                </a:cubicBezTo>
                <a:cubicBezTo>
                  <a:pt x="4403360" y="1801488"/>
                  <a:pt x="4385278" y="1795746"/>
                  <a:pt x="4378377" y="1815528"/>
                </a:cubicBezTo>
                <a:cubicBezTo>
                  <a:pt x="4366870" y="1839461"/>
                  <a:pt x="4337372" y="1814003"/>
                  <a:pt x="4320575" y="1832722"/>
                </a:cubicBezTo>
                <a:cubicBezTo>
                  <a:pt x="4277898" y="1857053"/>
                  <a:pt x="4243945" y="1846759"/>
                  <a:pt x="4211935" y="1860177"/>
                </a:cubicBezTo>
                <a:cubicBezTo>
                  <a:pt x="4181519" y="1859584"/>
                  <a:pt x="4171342" y="1859762"/>
                  <a:pt x="4101228" y="1868717"/>
                </a:cubicBezTo>
                <a:cubicBezTo>
                  <a:pt x="4080159" y="1876188"/>
                  <a:pt x="4039427" y="1877381"/>
                  <a:pt x="3973223" y="1881015"/>
                </a:cubicBezTo>
                <a:cubicBezTo>
                  <a:pt x="3971330" y="1884974"/>
                  <a:pt x="3952843" y="1879225"/>
                  <a:pt x="3900992" y="1880603"/>
                </a:cubicBezTo>
                <a:cubicBezTo>
                  <a:pt x="3849141" y="1881981"/>
                  <a:pt x="3740060" y="1895686"/>
                  <a:pt x="3662119" y="1889285"/>
                </a:cubicBezTo>
                <a:cubicBezTo>
                  <a:pt x="3565155" y="1881322"/>
                  <a:pt x="3613412" y="1915150"/>
                  <a:pt x="3496919" y="1873180"/>
                </a:cubicBezTo>
                <a:cubicBezTo>
                  <a:pt x="3488062" y="1895719"/>
                  <a:pt x="3474293" y="1876288"/>
                  <a:pt x="3449433" y="1889681"/>
                </a:cubicBezTo>
                <a:cubicBezTo>
                  <a:pt x="3406553" y="1891629"/>
                  <a:pt x="3413217" y="1897797"/>
                  <a:pt x="3369766" y="1916653"/>
                </a:cubicBezTo>
                <a:cubicBezTo>
                  <a:pt x="3338805" y="1929531"/>
                  <a:pt x="3289487" y="1928617"/>
                  <a:pt x="3269672" y="1938036"/>
                </a:cubicBezTo>
                <a:lnTo>
                  <a:pt x="3224897" y="1943733"/>
                </a:lnTo>
                <a:cubicBezTo>
                  <a:pt x="3188693" y="1949271"/>
                  <a:pt x="3178540" y="1909145"/>
                  <a:pt x="3161463" y="1946591"/>
                </a:cubicBezTo>
                <a:lnTo>
                  <a:pt x="3112044" y="1935614"/>
                </a:lnTo>
                <a:lnTo>
                  <a:pt x="3069716" y="1930463"/>
                </a:lnTo>
                <a:cubicBezTo>
                  <a:pt x="3049937" y="1924285"/>
                  <a:pt x="3047816" y="1925644"/>
                  <a:pt x="3005773" y="1915878"/>
                </a:cubicBezTo>
                <a:cubicBezTo>
                  <a:pt x="2978838" y="1921092"/>
                  <a:pt x="2967972" y="1927319"/>
                  <a:pt x="2897201" y="1926772"/>
                </a:cubicBezTo>
                <a:lnTo>
                  <a:pt x="2783891" y="1931749"/>
                </a:lnTo>
                <a:cubicBezTo>
                  <a:pt x="2753098" y="1932794"/>
                  <a:pt x="2731621" y="1915151"/>
                  <a:pt x="2712447" y="1933044"/>
                </a:cubicBezTo>
                <a:cubicBezTo>
                  <a:pt x="2621923" y="1990472"/>
                  <a:pt x="2637976" y="1949546"/>
                  <a:pt x="2560151" y="1963609"/>
                </a:cubicBezTo>
                <a:cubicBezTo>
                  <a:pt x="2472084" y="1973456"/>
                  <a:pt x="2423631" y="1962133"/>
                  <a:pt x="2367221" y="1971884"/>
                </a:cubicBezTo>
                <a:cubicBezTo>
                  <a:pt x="2355331" y="1950582"/>
                  <a:pt x="2295649" y="1950006"/>
                  <a:pt x="2272130" y="1961162"/>
                </a:cubicBezTo>
                <a:cubicBezTo>
                  <a:pt x="2229336" y="1964326"/>
                  <a:pt x="2232627" y="1943953"/>
                  <a:pt x="2189404" y="1978172"/>
                </a:cubicBezTo>
                <a:cubicBezTo>
                  <a:pt x="2153824" y="1968017"/>
                  <a:pt x="2114605" y="1969166"/>
                  <a:pt x="2077704" y="1965002"/>
                </a:cubicBezTo>
                <a:cubicBezTo>
                  <a:pt x="2053064" y="1962036"/>
                  <a:pt x="2051584" y="1971011"/>
                  <a:pt x="2033299" y="1969042"/>
                </a:cubicBezTo>
                <a:cubicBezTo>
                  <a:pt x="2015014" y="1967073"/>
                  <a:pt x="1998956" y="1958903"/>
                  <a:pt x="1967996" y="1953187"/>
                </a:cubicBezTo>
                <a:cubicBezTo>
                  <a:pt x="1924117" y="1970917"/>
                  <a:pt x="1915668" y="1940297"/>
                  <a:pt x="1855805" y="1926082"/>
                </a:cubicBezTo>
                <a:cubicBezTo>
                  <a:pt x="1830663" y="1943732"/>
                  <a:pt x="1810564" y="1935694"/>
                  <a:pt x="1790957" y="1919460"/>
                </a:cubicBezTo>
                <a:cubicBezTo>
                  <a:pt x="1732588" y="1924884"/>
                  <a:pt x="1679506" y="1900619"/>
                  <a:pt x="1613978" y="1891581"/>
                </a:cubicBezTo>
                <a:cubicBezTo>
                  <a:pt x="1542961" y="1912227"/>
                  <a:pt x="1506863" y="1865666"/>
                  <a:pt x="1436831" y="1856201"/>
                </a:cubicBezTo>
                <a:cubicBezTo>
                  <a:pt x="1409149" y="1862955"/>
                  <a:pt x="1416370" y="1829853"/>
                  <a:pt x="1357365" y="1832140"/>
                </a:cubicBezTo>
                <a:cubicBezTo>
                  <a:pt x="1285880" y="1811785"/>
                  <a:pt x="1273193" y="1786872"/>
                  <a:pt x="1232341" y="1785942"/>
                </a:cubicBezTo>
                <a:cubicBezTo>
                  <a:pt x="1223903" y="1792798"/>
                  <a:pt x="1160576" y="1793911"/>
                  <a:pt x="1162595" y="1784330"/>
                </a:cubicBezTo>
                <a:cubicBezTo>
                  <a:pt x="1153167" y="1787110"/>
                  <a:pt x="1122206" y="1805077"/>
                  <a:pt x="1120257" y="1789615"/>
                </a:cubicBezTo>
                <a:cubicBezTo>
                  <a:pt x="1073149" y="1786750"/>
                  <a:pt x="1034361" y="1768718"/>
                  <a:pt x="991903" y="1786741"/>
                </a:cubicBezTo>
                <a:cubicBezTo>
                  <a:pt x="966383" y="1781126"/>
                  <a:pt x="949501" y="1800915"/>
                  <a:pt x="883960" y="1809389"/>
                </a:cubicBezTo>
                <a:cubicBezTo>
                  <a:pt x="836064" y="1808194"/>
                  <a:pt x="826980" y="1826610"/>
                  <a:pt x="766531" y="1805053"/>
                </a:cubicBezTo>
                <a:cubicBezTo>
                  <a:pt x="732778" y="1801141"/>
                  <a:pt x="694055" y="1787044"/>
                  <a:pt x="669779" y="1800537"/>
                </a:cubicBezTo>
                <a:cubicBezTo>
                  <a:pt x="645252" y="1794709"/>
                  <a:pt x="563495" y="1813232"/>
                  <a:pt x="523898" y="1811085"/>
                </a:cubicBezTo>
                <a:cubicBezTo>
                  <a:pt x="457555" y="1798530"/>
                  <a:pt x="395227" y="1824052"/>
                  <a:pt x="360251" y="1830735"/>
                </a:cubicBezTo>
                <a:cubicBezTo>
                  <a:pt x="313564" y="1825583"/>
                  <a:pt x="298281" y="1811622"/>
                  <a:pt x="255207" y="1818275"/>
                </a:cubicBezTo>
                <a:cubicBezTo>
                  <a:pt x="206572" y="1839769"/>
                  <a:pt x="160277" y="1836800"/>
                  <a:pt x="101803" y="1870647"/>
                </a:cubicBezTo>
                <a:cubicBezTo>
                  <a:pt x="85849" y="1910002"/>
                  <a:pt x="27997" y="1845258"/>
                  <a:pt x="25397" y="1888443"/>
                </a:cubicBezTo>
                <a:cubicBezTo>
                  <a:pt x="19096" y="1881154"/>
                  <a:pt x="11260" y="1878398"/>
                  <a:pt x="2370" y="1878311"/>
                </a:cubicBezTo>
                <a:lnTo>
                  <a:pt x="0" y="1878785"/>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EEED8713-3230-615C-0682-0A0CA35C8B38}"/>
              </a:ext>
            </a:extLst>
          </p:cNvPr>
          <p:cNvSpPr>
            <a:spLocks noGrp="1"/>
          </p:cNvSpPr>
          <p:nvPr>
            <p:ph type="title"/>
          </p:nvPr>
        </p:nvSpPr>
        <p:spPr>
          <a:xfrm>
            <a:off x="1137034" y="609597"/>
            <a:ext cx="9392421" cy="1330841"/>
          </a:xfrm>
        </p:spPr>
        <p:txBody>
          <a:bodyPr>
            <a:normAutofit/>
          </a:bodyPr>
          <a:lstStyle/>
          <a:p>
            <a:r>
              <a:rPr lang="en-US"/>
              <a:t>3. Fast R-CNN</a:t>
            </a:r>
            <a:endParaRPr lang="en-US" dirty="0"/>
          </a:p>
        </p:txBody>
      </p:sp>
      <p:sp>
        <p:nvSpPr>
          <p:cNvPr id="3" name="Content Placeholder 2">
            <a:extLst>
              <a:ext uri="{FF2B5EF4-FFF2-40B4-BE49-F238E27FC236}">
                <a16:creationId xmlns:a16="http://schemas.microsoft.com/office/drawing/2014/main" id="{8EBA3039-39C8-56F7-B186-6DC0282142F1}"/>
              </a:ext>
            </a:extLst>
          </p:cNvPr>
          <p:cNvSpPr>
            <a:spLocks noGrp="1"/>
          </p:cNvSpPr>
          <p:nvPr>
            <p:ph idx="1"/>
          </p:nvPr>
        </p:nvSpPr>
        <p:spPr>
          <a:xfrm>
            <a:off x="1137034" y="2198362"/>
            <a:ext cx="4958966" cy="3917773"/>
          </a:xfrm>
        </p:spPr>
        <p:txBody>
          <a:bodyPr>
            <a:noAutofit/>
          </a:bodyPr>
          <a:lstStyle/>
          <a:p>
            <a:r>
              <a:rPr lang="en-US" sz="1800" dirty="0" err="1"/>
              <a:t>Đánh</a:t>
            </a:r>
            <a:r>
              <a:rPr lang="en-US" sz="1800" dirty="0"/>
              <a:t> </a:t>
            </a:r>
            <a:r>
              <a:rPr lang="en-US" sz="1800" dirty="0" err="1"/>
              <a:t>giá</a:t>
            </a:r>
            <a:r>
              <a:rPr lang="en-US" sz="1800" dirty="0"/>
              <a:t> Fast R-CNN</a:t>
            </a:r>
          </a:p>
          <a:p>
            <a:pPr marL="0" indent="0">
              <a:buNone/>
            </a:pPr>
            <a:r>
              <a:rPr lang="en-US" sz="1800" dirty="0"/>
              <a:t>Fast R-CNN </a:t>
            </a:r>
            <a:r>
              <a:rPr lang="en-US" sz="1800" dirty="0" err="1"/>
              <a:t>khác</a:t>
            </a:r>
            <a:r>
              <a:rPr lang="en-US" sz="1800" dirty="0"/>
              <a:t> R-CNN </a:t>
            </a:r>
            <a:r>
              <a:rPr lang="en-US" sz="1800" dirty="0" err="1"/>
              <a:t>là</a:t>
            </a:r>
            <a:r>
              <a:rPr lang="en-US" sz="1800" dirty="0"/>
              <a:t> </a:t>
            </a:r>
            <a:r>
              <a:rPr lang="en-US" sz="1800" dirty="0" err="1"/>
              <a:t>nó</a:t>
            </a:r>
            <a:r>
              <a:rPr lang="en-US" sz="1800" dirty="0"/>
              <a:t> </a:t>
            </a:r>
            <a:r>
              <a:rPr lang="en-US" sz="1800" dirty="0" err="1"/>
              <a:t>thực</a:t>
            </a:r>
            <a:r>
              <a:rPr lang="en-US" sz="1800" dirty="0"/>
              <a:t> </a:t>
            </a:r>
            <a:r>
              <a:rPr lang="en-US" sz="1800" dirty="0" err="1"/>
              <a:t>hiện</a:t>
            </a:r>
            <a:r>
              <a:rPr lang="en-US" sz="1800" dirty="0"/>
              <a:t> feature map </a:t>
            </a:r>
            <a:r>
              <a:rPr lang="en-US" sz="1800" dirty="0" err="1"/>
              <a:t>với</a:t>
            </a:r>
            <a:r>
              <a:rPr lang="en-US" sz="1800" dirty="0"/>
              <a:t> </a:t>
            </a:r>
            <a:r>
              <a:rPr lang="en-US" sz="1800" dirty="0" err="1"/>
              <a:t>cả</a:t>
            </a:r>
            <a:r>
              <a:rPr lang="en-US" sz="1800" dirty="0"/>
              <a:t> </a:t>
            </a:r>
            <a:r>
              <a:rPr lang="en-US" sz="1800" dirty="0" err="1"/>
              <a:t>ảnh</a:t>
            </a:r>
            <a:r>
              <a:rPr lang="en-US" sz="1800" dirty="0"/>
              <a:t> </a:t>
            </a:r>
            <a:r>
              <a:rPr lang="en-US" sz="1800" dirty="0" err="1"/>
              <a:t>sau</a:t>
            </a:r>
            <a:r>
              <a:rPr lang="en-US" sz="1800" dirty="0"/>
              <a:t> </a:t>
            </a:r>
            <a:r>
              <a:rPr lang="en-US" sz="1800" dirty="0" err="1"/>
              <a:t>đó</a:t>
            </a:r>
            <a:r>
              <a:rPr lang="en-US" sz="1800" dirty="0"/>
              <a:t> </a:t>
            </a:r>
            <a:r>
              <a:rPr lang="en-US" sz="1800" dirty="0" err="1"/>
              <a:t>mới</a:t>
            </a:r>
            <a:r>
              <a:rPr lang="en-US" sz="1800" dirty="0"/>
              <a:t> </a:t>
            </a:r>
            <a:r>
              <a:rPr lang="en-US" sz="1800" dirty="0" err="1"/>
              <a:t>tiến</a:t>
            </a:r>
            <a:r>
              <a:rPr lang="en-US" sz="1800" dirty="0"/>
              <a:t> </a:t>
            </a:r>
            <a:r>
              <a:rPr lang="en-US" sz="1800" dirty="0" err="1"/>
              <a:t>hành</a:t>
            </a:r>
            <a:r>
              <a:rPr lang="en-US" sz="1800" dirty="0"/>
              <a:t> region proposal </a:t>
            </a:r>
            <a:r>
              <a:rPr lang="en-US" sz="1800" dirty="0" err="1"/>
              <a:t>ra</a:t>
            </a:r>
            <a:r>
              <a:rPr lang="en-US" sz="1800" dirty="0"/>
              <a:t> </a:t>
            </a:r>
            <a:r>
              <a:rPr lang="en-US" sz="1800" dirty="0" err="1"/>
              <a:t>từ</a:t>
            </a:r>
            <a:r>
              <a:rPr lang="en-US" sz="1800" dirty="0"/>
              <a:t> feature map </a:t>
            </a:r>
            <a:r>
              <a:rPr lang="en-US" sz="1800" dirty="0" err="1"/>
              <a:t>còn</a:t>
            </a:r>
            <a:r>
              <a:rPr lang="en-US" sz="1800" dirty="0"/>
              <a:t> R-CNN </a:t>
            </a:r>
            <a:r>
              <a:rPr lang="en-US" sz="1800" dirty="0" err="1"/>
              <a:t>thực</a:t>
            </a:r>
            <a:r>
              <a:rPr lang="en-US" sz="1800" dirty="0"/>
              <a:t> </a:t>
            </a:r>
            <a:r>
              <a:rPr lang="en-US" sz="1800" dirty="0" err="1"/>
              <a:t>hiện</a:t>
            </a:r>
            <a:r>
              <a:rPr lang="en-US" sz="1800" dirty="0"/>
              <a:t> </a:t>
            </a:r>
            <a:r>
              <a:rPr lang="en-US" sz="1800" dirty="0" err="1"/>
              <a:t>tách</a:t>
            </a:r>
            <a:r>
              <a:rPr lang="en-US" sz="1800" dirty="0"/>
              <a:t> </a:t>
            </a:r>
            <a:r>
              <a:rPr lang="en-US" sz="1800" dirty="0" err="1"/>
              <a:t>các</a:t>
            </a:r>
            <a:r>
              <a:rPr lang="en-US" sz="1800" dirty="0"/>
              <a:t> region proposal </a:t>
            </a:r>
            <a:r>
              <a:rPr lang="en-US" sz="1800" dirty="0" err="1"/>
              <a:t>ra</a:t>
            </a:r>
            <a:r>
              <a:rPr lang="en-US" sz="1800" dirty="0"/>
              <a:t> </a:t>
            </a:r>
            <a:r>
              <a:rPr lang="en-US" sz="1800" dirty="0" err="1"/>
              <a:t>rồi</a:t>
            </a:r>
            <a:r>
              <a:rPr lang="en-US" sz="1800" dirty="0"/>
              <a:t> </a:t>
            </a:r>
            <a:r>
              <a:rPr lang="en-US" sz="1800" dirty="0" err="1"/>
              <a:t>mới</a:t>
            </a:r>
            <a:r>
              <a:rPr lang="en-US" sz="1800" dirty="0"/>
              <a:t> </a:t>
            </a:r>
            <a:r>
              <a:rPr lang="en-US" sz="1800" dirty="0" err="1"/>
              <a:t>thực</a:t>
            </a:r>
            <a:r>
              <a:rPr lang="en-US" sz="1800" dirty="0"/>
              <a:t> </a:t>
            </a:r>
            <a:r>
              <a:rPr lang="en-US" sz="1800" dirty="0" err="1"/>
              <a:t>hiện</a:t>
            </a:r>
            <a:r>
              <a:rPr lang="en-US" sz="1800" dirty="0"/>
              <a:t> </a:t>
            </a:r>
            <a:r>
              <a:rPr lang="en-US" sz="1800" dirty="0" err="1"/>
              <a:t>trên</a:t>
            </a:r>
            <a:r>
              <a:rPr lang="en-US" sz="1800" dirty="0"/>
              <a:t> </a:t>
            </a:r>
            <a:r>
              <a:rPr lang="en-US" sz="1800" dirty="0" err="1"/>
              <a:t>từng</a:t>
            </a:r>
            <a:r>
              <a:rPr lang="en-US" sz="1800" dirty="0"/>
              <a:t> CNN </a:t>
            </a:r>
            <a:r>
              <a:rPr lang="en-US" sz="1800" dirty="0" err="1"/>
              <a:t>trên</a:t>
            </a:r>
            <a:r>
              <a:rPr lang="en-US" sz="1800" dirty="0"/>
              <a:t> </a:t>
            </a:r>
            <a:r>
              <a:rPr lang="en-US" sz="1800" dirty="0" err="1"/>
              <a:t>từng</a:t>
            </a:r>
            <a:r>
              <a:rPr lang="en-US" sz="1800" dirty="0"/>
              <a:t> region proposal. Do </a:t>
            </a:r>
            <a:r>
              <a:rPr lang="en-US" sz="1800" dirty="0" err="1"/>
              <a:t>đó</a:t>
            </a:r>
            <a:r>
              <a:rPr lang="en-US" sz="1800" dirty="0"/>
              <a:t> Fast R-CNN </a:t>
            </a:r>
            <a:r>
              <a:rPr lang="en-US" sz="1800" dirty="0" err="1"/>
              <a:t>nhanh</a:t>
            </a:r>
            <a:r>
              <a:rPr lang="en-US" sz="1800" dirty="0"/>
              <a:t> </a:t>
            </a:r>
            <a:r>
              <a:rPr lang="en-US" sz="1800" dirty="0" err="1"/>
              <a:t>hơn</a:t>
            </a:r>
            <a:r>
              <a:rPr lang="en-US" sz="1800" dirty="0"/>
              <a:t> </a:t>
            </a:r>
            <a:r>
              <a:rPr lang="en-US" sz="1800" dirty="0" err="1"/>
              <a:t>đáng</a:t>
            </a:r>
            <a:r>
              <a:rPr lang="en-US" sz="1800" dirty="0"/>
              <a:t> </a:t>
            </a:r>
            <a:r>
              <a:rPr lang="en-US" sz="1800" dirty="0" err="1"/>
              <a:t>kể</a:t>
            </a:r>
            <a:r>
              <a:rPr lang="en-US" sz="1800" dirty="0"/>
              <a:t> </a:t>
            </a:r>
            <a:r>
              <a:rPr lang="en-US" sz="1800" dirty="0" err="1"/>
              <a:t>nhờ</a:t>
            </a:r>
            <a:r>
              <a:rPr lang="en-US" sz="1800" dirty="0"/>
              <a:t> </a:t>
            </a:r>
            <a:r>
              <a:rPr lang="en-US" sz="1800" dirty="0" err="1"/>
              <a:t>tối</a:t>
            </a:r>
            <a:r>
              <a:rPr lang="en-US" sz="1800" dirty="0"/>
              <a:t> </a:t>
            </a:r>
            <a:r>
              <a:rPr lang="en-US" sz="1800" dirty="0" err="1"/>
              <a:t>ưu</a:t>
            </a:r>
            <a:r>
              <a:rPr lang="en-US" sz="1800" dirty="0"/>
              <a:t> </a:t>
            </a:r>
            <a:r>
              <a:rPr lang="en-US" sz="1800" dirty="0" err="1"/>
              <a:t>việc</a:t>
            </a:r>
            <a:r>
              <a:rPr lang="en-US" sz="1800" dirty="0"/>
              <a:t> </a:t>
            </a:r>
            <a:r>
              <a:rPr lang="en-US" sz="1800" dirty="0" err="1"/>
              <a:t>tính</a:t>
            </a:r>
            <a:r>
              <a:rPr lang="en-US" sz="1800" dirty="0"/>
              <a:t> </a:t>
            </a:r>
            <a:r>
              <a:rPr lang="en-US" sz="1800" dirty="0" err="1"/>
              <a:t>toán</a:t>
            </a:r>
            <a:r>
              <a:rPr lang="en-US" sz="1800" dirty="0"/>
              <a:t> vectorization. </a:t>
            </a:r>
          </a:p>
          <a:p>
            <a:pPr marL="0" indent="0">
              <a:buNone/>
            </a:pPr>
            <a:endParaRPr lang="en-US" sz="1800" dirty="0"/>
          </a:p>
          <a:p>
            <a:pPr marL="0" indent="0">
              <a:buNone/>
            </a:pPr>
            <a:r>
              <a:rPr lang="en-US" sz="1800" dirty="0" err="1"/>
              <a:t>Tuy</a:t>
            </a:r>
            <a:r>
              <a:rPr lang="en-US" sz="1800" dirty="0"/>
              <a:t> </a:t>
            </a:r>
            <a:r>
              <a:rPr lang="en-US" sz="1800" dirty="0" err="1"/>
              <a:t>nhiên</a:t>
            </a:r>
            <a:r>
              <a:rPr lang="en-US" sz="1800" dirty="0"/>
              <a:t> </a:t>
            </a:r>
            <a:r>
              <a:rPr lang="en-US" sz="1800" dirty="0" err="1"/>
              <a:t>nhìn</a:t>
            </a:r>
            <a:r>
              <a:rPr lang="en-US" sz="1800" dirty="0"/>
              <a:t> </a:t>
            </a:r>
            <a:r>
              <a:rPr lang="en-US" sz="1800" dirty="0" err="1"/>
              <a:t>hình</a:t>
            </a:r>
            <a:r>
              <a:rPr lang="en-US" sz="1800" dirty="0"/>
              <a:t> </a:t>
            </a:r>
            <a:r>
              <a:rPr lang="en-US" sz="1800" dirty="0" err="1"/>
              <a:t>trên</a:t>
            </a:r>
            <a:r>
              <a:rPr lang="en-US" sz="1800" dirty="0"/>
              <a:t> ở </a:t>
            </a:r>
            <a:r>
              <a:rPr lang="en-US" sz="1800" dirty="0" err="1"/>
              <a:t>phần</a:t>
            </a:r>
            <a:r>
              <a:rPr lang="en-US" sz="1800" dirty="0"/>
              <a:t> test time </a:t>
            </a:r>
            <a:r>
              <a:rPr lang="en-US" sz="1800" dirty="0" err="1"/>
              <a:t>với</a:t>
            </a:r>
            <a:r>
              <a:rPr lang="en-US" sz="1800" dirty="0"/>
              <a:t> </a:t>
            </a:r>
            <a:r>
              <a:rPr lang="en-US" sz="1800" dirty="0" err="1"/>
              <a:t>mục</a:t>
            </a:r>
            <a:r>
              <a:rPr lang="en-US" sz="1800" dirty="0"/>
              <a:t> Fast R-CNN </a:t>
            </a:r>
            <a:r>
              <a:rPr lang="en-US" sz="1800" dirty="0" err="1"/>
              <a:t>thì</a:t>
            </a:r>
            <a:r>
              <a:rPr lang="en-US" sz="1800" dirty="0"/>
              <a:t> </a:t>
            </a:r>
            <a:r>
              <a:rPr lang="en-US" sz="1800" dirty="0" err="1"/>
              <a:t>thời</a:t>
            </a:r>
            <a:r>
              <a:rPr lang="en-US" sz="1800" dirty="0"/>
              <a:t> </a:t>
            </a:r>
            <a:r>
              <a:rPr lang="en-US" sz="1800" dirty="0" err="1"/>
              <a:t>gian</a:t>
            </a:r>
            <a:r>
              <a:rPr lang="en-US" sz="1800" dirty="0"/>
              <a:t> </a:t>
            </a:r>
            <a:r>
              <a:rPr lang="en-US" sz="1800" dirty="0" err="1"/>
              <a:t>tính</a:t>
            </a:r>
            <a:r>
              <a:rPr lang="en-US" sz="1800" dirty="0"/>
              <a:t> region proposal </a:t>
            </a:r>
            <a:r>
              <a:rPr lang="en-US" sz="1800" dirty="0" err="1"/>
              <a:t>rất</a:t>
            </a:r>
            <a:r>
              <a:rPr lang="en-US" sz="1800" dirty="0"/>
              <a:t> </a:t>
            </a:r>
            <a:r>
              <a:rPr lang="en-US" sz="1800" dirty="0" err="1"/>
              <a:t>lâu</a:t>
            </a:r>
            <a:r>
              <a:rPr lang="en-US" sz="1800" dirty="0"/>
              <a:t> </a:t>
            </a:r>
            <a:r>
              <a:rPr lang="en-US" sz="1800" dirty="0" err="1"/>
              <a:t>và</a:t>
            </a:r>
            <a:r>
              <a:rPr lang="en-US" sz="1800" dirty="0"/>
              <a:t> </a:t>
            </a:r>
            <a:r>
              <a:rPr lang="en-US" sz="1800" dirty="0" err="1"/>
              <a:t>làm</a:t>
            </a:r>
            <a:r>
              <a:rPr lang="en-US" sz="1800" dirty="0"/>
              <a:t> </a:t>
            </a:r>
            <a:r>
              <a:rPr lang="en-US" sz="1800" dirty="0" err="1"/>
              <a:t>chậm</a:t>
            </a:r>
            <a:r>
              <a:rPr lang="en-US" sz="1800" dirty="0"/>
              <a:t> </a:t>
            </a:r>
            <a:r>
              <a:rPr lang="en-US" sz="1800" dirty="0" err="1"/>
              <a:t>thuật</a:t>
            </a:r>
            <a:r>
              <a:rPr lang="en-US" sz="1800" dirty="0"/>
              <a:t> </a:t>
            </a:r>
            <a:r>
              <a:rPr lang="en-US" sz="1800" dirty="0" err="1"/>
              <a:t>toán</a:t>
            </a:r>
            <a:r>
              <a:rPr lang="en-US" sz="1800" dirty="0"/>
              <a:t> -&gt; </a:t>
            </a:r>
            <a:r>
              <a:rPr lang="en-US" sz="1800" dirty="0" err="1"/>
              <a:t>Cần</a:t>
            </a:r>
            <a:r>
              <a:rPr lang="en-US" sz="1800" dirty="0"/>
              <a:t> </a:t>
            </a:r>
            <a:r>
              <a:rPr lang="en-US" sz="1800" dirty="0" err="1"/>
              <a:t>thay</a:t>
            </a:r>
            <a:r>
              <a:rPr lang="en-US" sz="1800" dirty="0"/>
              <a:t> selective search. </a:t>
            </a:r>
            <a:r>
              <a:rPr lang="en-US" sz="1800" dirty="0" err="1"/>
              <a:t>Giờ</a:t>
            </a:r>
            <a:r>
              <a:rPr lang="en-US" sz="1800" dirty="0"/>
              <a:t> </a:t>
            </a:r>
            <a:r>
              <a:rPr lang="en-US" sz="1800" dirty="0" err="1"/>
              <a:t>người</a:t>
            </a:r>
            <a:r>
              <a:rPr lang="en-US" sz="1800" dirty="0"/>
              <a:t> ta </a:t>
            </a:r>
            <a:r>
              <a:rPr lang="en-US" sz="1800" dirty="0" err="1"/>
              <a:t>nghĩ</a:t>
            </a:r>
            <a:r>
              <a:rPr lang="en-US" sz="1800" dirty="0"/>
              <a:t> </a:t>
            </a:r>
            <a:r>
              <a:rPr lang="en-US" sz="1800" dirty="0" err="1"/>
              <a:t>đến</a:t>
            </a:r>
            <a:r>
              <a:rPr lang="en-US" sz="1800" dirty="0"/>
              <a:t> </a:t>
            </a:r>
            <a:r>
              <a:rPr lang="en-US" sz="1800" dirty="0" err="1"/>
              <a:t>việc</a:t>
            </a:r>
            <a:r>
              <a:rPr lang="en-US" sz="1800" dirty="0"/>
              <a:t> </a:t>
            </a:r>
            <a:r>
              <a:rPr lang="en-US" sz="1800" dirty="0" err="1"/>
              <a:t>dùng</a:t>
            </a:r>
            <a:r>
              <a:rPr lang="en-US" sz="1800" dirty="0"/>
              <a:t> deep learning </a:t>
            </a:r>
            <a:r>
              <a:rPr lang="en-US" sz="1800" dirty="0" err="1"/>
              <a:t>để</a:t>
            </a:r>
            <a:r>
              <a:rPr lang="en-US" sz="1800" dirty="0"/>
              <a:t> </a:t>
            </a:r>
            <a:r>
              <a:rPr lang="en-US" sz="1800" dirty="0" err="1"/>
              <a:t>tạo</a:t>
            </a:r>
            <a:r>
              <a:rPr lang="en-US" sz="1800" dirty="0"/>
              <a:t> </a:t>
            </a:r>
            <a:r>
              <a:rPr lang="en-US" sz="1800" dirty="0" err="1"/>
              <a:t>ra</a:t>
            </a:r>
            <a:r>
              <a:rPr lang="en-US" sz="1800" dirty="0"/>
              <a:t> region proposal -&gt; </a:t>
            </a:r>
            <a:r>
              <a:rPr lang="en-US" sz="1800" b="1" dirty="0"/>
              <a:t>Faster R-CNN </a:t>
            </a:r>
            <a:r>
              <a:rPr lang="en-US" sz="1800" dirty="0" err="1"/>
              <a:t>ra</a:t>
            </a:r>
            <a:r>
              <a:rPr lang="en-US" sz="1800" dirty="0"/>
              <a:t> </a:t>
            </a:r>
            <a:r>
              <a:rPr lang="en-US" sz="1800" dirty="0" err="1"/>
              <a:t>đời</a:t>
            </a:r>
            <a:r>
              <a:rPr lang="en-US" sz="1800" dirty="0"/>
              <a:t>. </a:t>
            </a:r>
          </a:p>
        </p:txBody>
      </p:sp>
      <p:pic>
        <p:nvPicPr>
          <p:cNvPr id="5" name="Picture 4" descr="A close-up of a graph&#10;&#10;Description automatically generated">
            <a:extLst>
              <a:ext uri="{FF2B5EF4-FFF2-40B4-BE49-F238E27FC236}">
                <a16:creationId xmlns:a16="http://schemas.microsoft.com/office/drawing/2014/main" id="{7BFC746F-312D-4024-6249-86AA97A349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31974" y="2155116"/>
            <a:ext cx="5692877" cy="2817572"/>
          </a:xfrm>
          <a:prstGeom prst="rect">
            <a:avLst/>
          </a:prstGeom>
        </p:spPr>
      </p:pic>
      <p:sp>
        <p:nvSpPr>
          <p:cNvPr id="20" name="Freeform: Shape 19">
            <a:extLst>
              <a:ext uri="{FF2B5EF4-FFF2-40B4-BE49-F238E27FC236}">
                <a16:creationId xmlns:a16="http://schemas.microsoft.com/office/drawing/2014/main" id="{9A0D773F-7A7D-4DBB-9DEA-86BB8B8F4B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5381624" y="6209414"/>
            <a:ext cx="6810375" cy="648586"/>
          </a:xfrm>
          <a:custGeom>
            <a:avLst/>
            <a:gdLst>
              <a:gd name="connsiteX0" fmla="*/ 0 w 10753706"/>
              <a:gd name="connsiteY0" fmla="*/ 0 h 1027260"/>
              <a:gd name="connsiteX1" fmla="*/ 10753706 w 10753706"/>
              <a:gd name="connsiteY1" fmla="*/ 0 h 1027260"/>
              <a:gd name="connsiteX2" fmla="*/ 10748809 w 10753706"/>
              <a:gd name="connsiteY2" fmla="*/ 2522 h 1027260"/>
              <a:gd name="connsiteX3" fmla="*/ 10725330 w 10753706"/>
              <a:gd name="connsiteY3" fmla="*/ 11977 h 1027260"/>
              <a:gd name="connsiteX4" fmla="*/ 10615423 w 10753706"/>
              <a:gd name="connsiteY4" fmla="*/ 52967 h 1027260"/>
              <a:gd name="connsiteX5" fmla="*/ 10533936 w 10753706"/>
              <a:gd name="connsiteY5" fmla="*/ 53095 h 1027260"/>
              <a:gd name="connsiteX6" fmla="*/ 10466876 w 10753706"/>
              <a:gd name="connsiteY6" fmla="*/ 45180 h 1027260"/>
              <a:gd name="connsiteX7" fmla="*/ 10355090 w 10753706"/>
              <a:gd name="connsiteY7" fmla="*/ 89741 h 1027260"/>
              <a:gd name="connsiteX8" fmla="*/ 10087145 w 10753706"/>
              <a:gd name="connsiteY8" fmla="*/ 66115 h 1027260"/>
              <a:gd name="connsiteX9" fmla="*/ 10015902 w 10753706"/>
              <a:gd name="connsiteY9" fmla="*/ 76178 h 1027260"/>
              <a:gd name="connsiteX10" fmla="*/ 9806005 w 10753706"/>
              <a:gd name="connsiteY10" fmla="*/ 102435 h 1027260"/>
              <a:gd name="connsiteX11" fmla="*/ 9602583 w 10753706"/>
              <a:gd name="connsiteY11" fmla="*/ 179170 h 1027260"/>
              <a:gd name="connsiteX12" fmla="*/ 9469719 w 10753706"/>
              <a:gd name="connsiteY12" fmla="*/ 174721 h 1027260"/>
              <a:gd name="connsiteX13" fmla="*/ 9408692 w 10753706"/>
              <a:gd name="connsiteY13" fmla="*/ 189513 h 1027260"/>
              <a:gd name="connsiteX14" fmla="*/ 9364151 w 10753706"/>
              <a:gd name="connsiteY14" fmla="*/ 194072 h 1027260"/>
              <a:gd name="connsiteX15" fmla="*/ 9337751 w 10753706"/>
              <a:gd name="connsiteY15" fmla="*/ 197579 h 1027260"/>
              <a:gd name="connsiteX16" fmla="*/ 9297166 w 10753706"/>
              <a:gd name="connsiteY16" fmla="*/ 216558 h 1027260"/>
              <a:gd name="connsiteX17" fmla="*/ 9123859 w 10753706"/>
              <a:gd name="connsiteY17" fmla="*/ 237356 h 1027260"/>
              <a:gd name="connsiteX18" fmla="*/ 8950741 w 10753706"/>
              <a:gd name="connsiteY18" fmla="*/ 238020 h 1027260"/>
              <a:gd name="connsiteX19" fmla="*/ 8718236 w 10753706"/>
              <a:gd name="connsiteY19" fmla="*/ 303148 h 1027260"/>
              <a:gd name="connsiteX20" fmla="*/ 8694011 w 10753706"/>
              <a:gd name="connsiteY20" fmla="*/ 308812 h 1027260"/>
              <a:gd name="connsiteX21" fmla="*/ 8611976 w 10753706"/>
              <a:gd name="connsiteY21" fmla="*/ 324819 h 1027260"/>
              <a:gd name="connsiteX22" fmla="*/ 8562074 w 10753706"/>
              <a:gd name="connsiteY22" fmla="*/ 337971 h 1027260"/>
              <a:gd name="connsiteX23" fmla="*/ 8501724 w 10753706"/>
              <a:gd name="connsiteY23" fmla="*/ 360865 h 1027260"/>
              <a:gd name="connsiteX24" fmla="*/ 8504489 w 10753706"/>
              <a:gd name="connsiteY24" fmla="*/ 364790 h 1027260"/>
              <a:gd name="connsiteX25" fmla="*/ 8492774 w 10753706"/>
              <a:gd name="connsiteY25" fmla="*/ 366181 h 1027260"/>
              <a:gd name="connsiteX26" fmla="*/ 8466405 w 10753706"/>
              <a:gd name="connsiteY26" fmla="*/ 368724 h 1027260"/>
              <a:gd name="connsiteX27" fmla="*/ 8427069 w 10753706"/>
              <a:gd name="connsiteY27" fmla="*/ 387211 h 1027260"/>
              <a:gd name="connsiteX28" fmla="*/ 8387766 w 10753706"/>
              <a:gd name="connsiteY28" fmla="*/ 377161 h 1027260"/>
              <a:gd name="connsiteX29" fmla="*/ 8315874 w 10753706"/>
              <a:gd name="connsiteY29" fmla="*/ 395527 h 1027260"/>
              <a:gd name="connsiteX30" fmla="*/ 8274474 w 10753706"/>
              <a:gd name="connsiteY30" fmla="*/ 405112 h 1027260"/>
              <a:gd name="connsiteX31" fmla="*/ 8234664 w 10753706"/>
              <a:gd name="connsiteY31" fmla="*/ 410219 h 1027260"/>
              <a:gd name="connsiteX32" fmla="*/ 8211268 w 10753706"/>
              <a:gd name="connsiteY32" fmla="*/ 416791 h 1027260"/>
              <a:gd name="connsiteX33" fmla="*/ 8188615 w 10753706"/>
              <a:gd name="connsiteY33" fmla="*/ 421755 h 1027260"/>
              <a:gd name="connsiteX34" fmla="*/ 8179981 w 10753706"/>
              <a:gd name="connsiteY34" fmla="*/ 420402 h 1027260"/>
              <a:gd name="connsiteX35" fmla="*/ 8179307 w 10753706"/>
              <a:gd name="connsiteY35" fmla="*/ 422516 h 1027260"/>
              <a:gd name="connsiteX36" fmla="*/ 8147929 w 10753706"/>
              <a:gd name="connsiteY36" fmla="*/ 450302 h 1027260"/>
              <a:gd name="connsiteX37" fmla="*/ 8089136 w 10753706"/>
              <a:gd name="connsiteY37" fmla="*/ 465283 h 1027260"/>
              <a:gd name="connsiteX38" fmla="*/ 8049973 w 10753706"/>
              <a:gd name="connsiteY38" fmla="*/ 454121 h 1027260"/>
              <a:gd name="connsiteX39" fmla="*/ 7965913 w 10753706"/>
              <a:gd name="connsiteY39" fmla="*/ 464415 h 1027260"/>
              <a:gd name="connsiteX40" fmla="*/ 7945093 w 10753706"/>
              <a:gd name="connsiteY40" fmla="*/ 464798 h 1027260"/>
              <a:gd name="connsiteX41" fmla="*/ 7935335 w 10753706"/>
              <a:gd name="connsiteY41" fmla="*/ 462442 h 1027260"/>
              <a:gd name="connsiteX42" fmla="*/ 7904779 w 10753706"/>
              <a:gd name="connsiteY42" fmla="*/ 471429 h 1027260"/>
              <a:gd name="connsiteX43" fmla="*/ 7855604 w 10753706"/>
              <a:gd name="connsiteY43" fmla="*/ 480199 h 1027260"/>
              <a:gd name="connsiteX44" fmla="*/ 7832630 w 10753706"/>
              <a:gd name="connsiteY44" fmla="*/ 485371 h 1027260"/>
              <a:gd name="connsiteX45" fmla="*/ 7812438 w 10753706"/>
              <a:gd name="connsiteY45" fmla="*/ 485391 h 1027260"/>
              <a:gd name="connsiteX46" fmla="*/ 7701399 w 10753706"/>
              <a:gd name="connsiteY46" fmla="*/ 495197 h 1027260"/>
              <a:gd name="connsiteX47" fmla="*/ 7674778 w 10753706"/>
              <a:gd name="connsiteY47" fmla="*/ 494723 h 1027260"/>
              <a:gd name="connsiteX48" fmla="*/ 7660445 w 10753706"/>
              <a:gd name="connsiteY48" fmla="*/ 490194 h 1027260"/>
              <a:gd name="connsiteX49" fmla="*/ 7651781 w 10753706"/>
              <a:gd name="connsiteY49" fmla="*/ 493084 h 1027260"/>
              <a:gd name="connsiteX50" fmla="*/ 7584807 w 10753706"/>
              <a:gd name="connsiteY50" fmla="*/ 499490 h 1027260"/>
              <a:gd name="connsiteX51" fmla="*/ 7541324 w 10753706"/>
              <a:gd name="connsiteY51" fmla="*/ 504184 h 1027260"/>
              <a:gd name="connsiteX52" fmla="*/ 7541756 w 10753706"/>
              <a:gd name="connsiteY52" fmla="*/ 512184 h 1027260"/>
              <a:gd name="connsiteX53" fmla="*/ 7503906 w 10753706"/>
              <a:gd name="connsiteY53" fmla="*/ 518551 h 1027260"/>
              <a:gd name="connsiteX54" fmla="*/ 7460411 w 10753706"/>
              <a:gd name="connsiteY54" fmla="*/ 517415 h 1027260"/>
              <a:gd name="connsiteX55" fmla="*/ 7460116 w 10753706"/>
              <a:gd name="connsiteY55" fmla="*/ 517548 h 1027260"/>
              <a:gd name="connsiteX56" fmla="*/ 7297810 w 10753706"/>
              <a:gd name="connsiteY56" fmla="*/ 563947 h 1027260"/>
              <a:gd name="connsiteX57" fmla="*/ 6946388 w 10753706"/>
              <a:gd name="connsiteY57" fmla="*/ 665244 h 1027260"/>
              <a:gd name="connsiteX58" fmla="*/ 6741704 w 10753706"/>
              <a:gd name="connsiteY58" fmla="*/ 679365 h 1027260"/>
              <a:gd name="connsiteX59" fmla="*/ 6624680 w 10753706"/>
              <a:gd name="connsiteY59" fmla="*/ 677674 h 1027260"/>
              <a:gd name="connsiteX60" fmla="*/ 6605700 w 10753706"/>
              <a:gd name="connsiteY60" fmla="*/ 683566 h 1027260"/>
              <a:gd name="connsiteX61" fmla="*/ 6576922 w 10753706"/>
              <a:gd name="connsiteY61" fmla="*/ 683030 h 1027260"/>
              <a:gd name="connsiteX62" fmla="*/ 6405123 w 10753706"/>
              <a:gd name="connsiteY62" fmla="*/ 721946 h 1027260"/>
              <a:gd name="connsiteX63" fmla="*/ 6368938 w 10753706"/>
              <a:gd name="connsiteY63" fmla="*/ 717341 h 1027260"/>
              <a:gd name="connsiteX64" fmla="*/ 6295102 w 10753706"/>
              <a:gd name="connsiteY64" fmla="*/ 729508 h 1027260"/>
              <a:gd name="connsiteX65" fmla="*/ 6202084 w 10753706"/>
              <a:gd name="connsiteY65" fmla="*/ 767091 h 1027260"/>
              <a:gd name="connsiteX66" fmla="*/ 6067157 w 10753706"/>
              <a:gd name="connsiteY66" fmla="*/ 790339 h 1027260"/>
              <a:gd name="connsiteX67" fmla="*/ 6061443 w 10753706"/>
              <a:gd name="connsiteY67" fmla="*/ 796151 h 1027260"/>
              <a:gd name="connsiteX68" fmla="*/ 6051406 w 10753706"/>
              <a:gd name="connsiteY68" fmla="*/ 800684 h 1027260"/>
              <a:gd name="connsiteX69" fmla="*/ 6049097 w 10753706"/>
              <a:gd name="connsiteY69" fmla="*/ 800636 h 1027260"/>
              <a:gd name="connsiteX70" fmla="*/ 6034222 w 10753706"/>
              <a:gd name="connsiteY70" fmla="*/ 804110 h 1027260"/>
              <a:gd name="connsiteX71" fmla="*/ 6033121 w 10753706"/>
              <a:gd name="connsiteY71" fmla="*/ 806078 h 1027260"/>
              <a:gd name="connsiteX72" fmla="*/ 6023593 w 10753706"/>
              <a:gd name="connsiteY72" fmla="*/ 808842 h 1027260"/>
              <a:gd name="connsiteX73" fmla="*/ 6006639 w 10753706"/>
              <a:gd name="connsiteY73" fmla="*/ 815304 h 1027260"/>
              <a:gd name="connsiteX74" fmla="*/ 6001762 w 10753706"/>
              <a:gd name="connsiteY74" fmla="*/ 815557 h 1027260"/>
              <a:gd name="connsiteX75" fmla="*/ 5973534 w 10753706"/>
              <a:gd name="connsiteY75" fmla="*/ 823815 h 1027260"/>
              <a:gd name="connsiteX76" fmla="*/ 5972336 w 10753706"/>
              <a:gd name="connsiteY76" fmla="*/ 823476 h 1027260"/>
              <a:gd name="connsiteX77" fmla="*/ 5960841 w 10753706"/>
              <a:gd name="connsiteY77" fmla="*/ 823819 h 1027260"/>
              <a:gd name="connsiteX78" fmla="*/ 5940719 w 10753706"/>
              <a:gd name="connsiteY78" fmla="*/ 825514 h 1027260"/>
              <a:gd name="connsiteX79" fmla="*/ 5884298 w 10753706"/>
              <a:gd name="connsiteY79" fmla="*/ 823806 h 1027260"/>
              <a:gd name="connsiteX80" fmla="*/ 5854779 w 10753706"/>
              <a:gd name="connsiteY80" fmla="*/ 832365 h 1027260"/>
              <a:gd name="connsiteX81" fmla="*/ 5848382 w 10753706"/>
              <a:gd name="connsiteY81" fmla="*/ 833844 h 1027260"/>
              <a:gd name="connsiteX82" fmla="*/ 5848066 w 10753706"/>
              <a:gd name="connsiteY82" fmla="*/ 833772 h 1027260"/>
              <a:gd name="connsiteX83" fmla="*/ 5840944 w 10753706"/>
              <a:gd name="connsiteY83" fmla="*/ 835132 h 1027260"/>
              <a:gd name="connsiteX84" fmla="*/ 5836719 w 10753706"/>
              <a:gd name="connsiteY84" fmla="*/ 836539 h 1027260"/>
              <a:gd name="connsiteX85" fmla="*/ 5824311 w 10753706"/>
              <a:gd name="connsiteY85" fmla="*/ 839408 h 1027260"/>
              <a:gd name="connsiteX86" fmla="*/ 5818788 w 10753706"/>
              <a:gd name="connsiteY86" fmla="*/ 839727 h 1027260"/>
              <a:gd name="connsiteX87" fmla="*/ 5763953 w 10753706"/>
              <a:gd name="connsiteY87" fmla="*/ 834282 h 1027260"/>
              <a:gd name="connsiteX88" fmla="*/ 5667748 w 10753706"/>
              <a:gd name="connsiteY88" fmla="*/ 840211 h 1027260"/>
              <a:gd name="connsiteX89" fmla="*/ 5573108 w 10753706"/>
              <a:gd name="connsiteY89" fmla="*/ 847611 h 1027260"/>
              <a:gd name="connsiteX90" fmla="*/ 5539137 w 10753706"/>
              <a:gd name="connsiteY90" fmla="*/ 851033 h 1027260"/>
              <a:gd name="connsiteX91" fmla="*/ 5510651 w 10753706"/>
              <a:gd name="connsiteY91" fmla="*/ 844215 h 1027260"/>
              <a:gd name="connsiteX92" fmla="*/ 5457331 w 10753706"/>
              <a:gd name="connsiteY92" fmla="*/ 839159 h 1027260"/>
              <a:gd name="connsiteX93" fmla="*/ 5410613 w 10753706"/>
              <a:gd name="connsiteY93" fmla="*/ 834358 h 1027260"/>
              <a:gd name="connsiteX94" fmla="*/ 5370040 w 10753706"/>
              <a:gd name="connsiteY94" fmla="*/ 862127 h 1027260"/>
              <a:gd name="connsiteX95" fmla="*/ 5318778 w 10753706"/>
              <a:gd name="connsiteY95" fmla="*/ 855310 h 1027260"/>
              <a:gd name="connsiteX96" fmla="*/ 5298645 w 10753706"/>
              <a:gd name="connsiteY96" fmla="*/ 855171 h 1027260"/>
              <a:gd name="connsiteX97" fmla="*/ 5253828 w 10753706"/>
              <a:gd name="connsiteY97" fmla="*/ 859670 h 1027260"/>
              <a:gd name="connsiteX98" fmla="*/ 5216955 w 10753706"/>
              <a:gd name="connsiteY98" fmla="*/ 866245 h 1027260"/>
              <a:gd name="connsiteX99" fmla="*/ 5214344 w 10753706"/>
              <a:gd name="connsiteY99" fmla="*/ 868102 h 1027260"/>
              <a:gd name="connsiteX100" fmla="*/ 5195561 w 10753706"/>
              <a:gd name="connsiteY100" fmla="*/ 869949 h 1027260"/>
              <a:gd name="connsiteX101" fmla="*/ 5182555 w 10753706"/>
              <a:gd name="connsiteY101" fmla="*/ 873542 h 1027260"/>
              <a:gd name="connsiteX102" fmla="*/ 5172552 w 10753706"/>
              <a:gd name="connsiteY102" fmla="*/ 878801 h 1027260"/>
              <a:gd name="connsiteX103" fmla="*/ 5027993 w 10753706"/>
              <a:gd name="connsiteY103" fmla="*/ 889666 h 1027260"/>
              <a:gd name="connsiteX104" fmla="*/ 4939844 w 10753706"/>
              <a:gd name="connsiteY104" fmla="*/ 934802 h 1027260"/>
              <a:gd name="connsiteX105" fmla="*/ 4792576 w 10753706"/>
              <a:gd name="connsiteY105" fmla="*/ 934820 h 1027260"/>
              <a:gd name="connsiteX106" fmla="*/ 4602423 w 10753706"/>
              <a:gd name="connsiteY106" fmla="*/ 958063 h 1027260"/>
              <a:gd name="connsiteX107" fmla="*/ 4290656 w 10753706"/>
              <a:gd name="connsiteY107" fmla="*/ 969152 h 1027260"/>
              <a:gd name="connsiteX108" fmla="*/ 3952334 w 10753706"/>
              <a:gd name="connsiteY108" fmla="*/ 954043 h 1027260"/>
              <a:gd name="connsiteX109" fmla="*/ 3858560 w 10753706"/>
              <a:gd name="connsiteY109" fmla="*/ 948781 h 1027260"/>
              <a:gd name="connsiteX110" fmla="*/ 3846597 w 10753706"/>
              <a:gd name="connsiteY110" fmla="*/ 948382 h 1027260"/>
              <a:gd name="connsiteX111" fmla="*/ 3736044 w 10753706"/>
              <a:gd name="connsiteY111" fmla="*/ 947759 h 1027260"/>
              <a:gd name="connsiteX112" fmla="*/ 3713136 w 10753706"/>
              <a:gd name="connsiteY112" fmla="*/ 946963 h 1027260"/>
              <a:gd name="connsiteX113" fmla="*/ 3695939 w 10753706"/>
              <a:gd name="connsiteY113" fmla="*/ 943639 h 1027260"/>
              <a:gd name="connsiteX114" fmla="*/ 3694125 w 10753706"/>
              <a:gd name="connsiteY114" fmla="*/ 940567 h 1027260"/>
              <a:gd name="connsiteX115" fmla="*/ 3681925 w 10753706"/>
              <a:gd name="connsiteY115" fmla="*/ 939706 h 1027260"/>
              <a:gd name="connsiteX116" fmla="*/ 3679204 w 10753706"/>
              <a:gd name="connsiteY116" fmla="*/ 938926 h 1027260"/>
              <a:gd name="connsiteX117" fmla="*/ 3615656 w 10753706"/>
              <a:gd name="connsiteY117" fmla="*/ 940320 h 1027260"/>
              <a:gd name="connsiteX118" fmla="*/ 3567983 w 10753706"/>
              <a:gd name="connsiteY118" fmla="*/ 935596 h 1027260"/>
              <a:gd name="connsiteX119" fmla="*/ 3422423 w 10753706"/>
              <a:gd name="connsiteY119" fmla="*/ 932129 h 1027260"/>
              <a:gd name="connsiteX120" fmla="*/ 3310925 w 10753706"/>
              <a:gd name="connsiteY120" fmla="*/ 911072 h 1027260"/>
              <a:gd name="connsiteX121" fmla="*/ 3139421 w 10753706"/>
              <a:gd name="connsiteY121" fmla="*/ 934151 h 1027260"/>
              <a:gd name="connsiteX122" fmla="*/ 2996922 w 10753706"/>
              <a:gd name="connsiteY122" fmla="*/ 927537 h 1027260"/>
              <a:gd name="connsiteX123" fmla="*/ 2982785 w 10753706"/>
              <a:gd name="connsiteY123" fmla="*/ 931453 h 1027260"/>
              <a:gd name="connsiteX124" fmla="*/ 2967478 w 10753706"/>
              <a:gd name="connsiteY124" fmla="*/ 933397 h 1027260"/>
              <a:gd name="connsiteX125" fmla="*/ 2948552 w 10753706"/>
              <a:gd name="connsiteY125" fmla="*/ 932961 h 1027260"/>
              <a:gd name="connsiteX126" fmla="*/ 2944404 w 10753706"/>
              <a:gd name="connsiteY126" fmla="*/ 934452 h 1027260"/>
              <a:gd name="connsiteX127" fmla="*/ 2908608 w 10753706"/>
              <a:gd name="connsiteY127" fmla="*/ 937205 h 1027260"/>
              <a:gd name="connsiteX128" fmla="*/ 2904443 w 10753706"/>
              <a:gd name="connsiteY128" fmla="*/ 936455 h 1027260"/>
              <a:gd name="connsiteX129" fmla="*/ 2868935 w 10753706"/>
              <a:gd name="connsiteY129" fmla="*/ 938022 h 1027260"/>
              <a:gd name="connsiteX130" fmla="*/ 2868586 w 10753706"/>
              <a:gd name="connsiteY130" fmla="*/ 937487 h 1027260"/>
              <a:gd name="connsiteX131" fmla="*/ 2859191 w 10753706"/>
              <a:gd name="connsiteY131" fmla="*/ 935503 h 1027260"/>
              <a:gd name="connsiteX132" fmla="*/ 2840915 w 10753706"/>
              <a:gd name="connsiteY132" fmla="*/ 932977 h 1027260"/>
              <a:gd name="connsiteX133" fmla="*/ 2763509 w 10753706"/>
              <a:gd name="connsiteY133" fmla="*/ 921850 h 1027260"/>
              <a:gd name="connsiteX134" fmla="*/ 2756121 w 10753706"/>
              <a:gd name="connsiteY134" fmla="*/ 921864 h 1027260"/>
              <a:gd name="connsiteX135" fmla="*/ 2755998 w 10753706"/>
              <a:gd name="connsiteY135" fmla="*/ 921739 h 1027260"/>
              <a:gd name="connsiteX136" fmla="*/ 2748255 w 10753706"/>
              <a:gd name="connsiteY136" fmla="*/ 921505 h 1027260"/>
              <a:gd name="connsiteX137" fmla="*/ 2694601 w 10753706"/>
              <a:gd name="connsiteY137" fmla="*/ 915575 h 1027260"/>
              <a:gd name="connsiteX138" fmla="*/ 2635357 w 10753706"/>
              <a:gd name="connsiteY138" fmla="*/ 910976 h 1027260"/>
              <a:gd name="connsiteX139" fmla="*/ 2601047 w 10753706"/>
              <a:gd name="connsiteY139" fmla="*/ 910263 h 1027260"/>
              <a:gd name="connsiteX140" fmla="*/ 2507482 w 10753706"/>
              <a:gd name="connsiteY140" fmla="*/ 906211 h 1027260"/>
              <a:gd name="connsiteX141" fmla="*/ 2413884 w 10753706"/>
              <a:gd name="connsiteY141" fmla="*/ 900545 h 1027260"/>
              <a:gd name="connsiteX142" fmla="*/ 2368912 w 10753706"/>
              <a:gd name="connsiteY142" fmla="*/ 888755 h 1027260"/>
              <a:gd name="connsiteX143" fmla="*/ 2349490 w 10753706"/>
              <a:gd name="connsiteY143" fmla="*/ 889719 h 1027260"/>
              <a:gd name="connsiteX144" fmla="*/ 2344290 w 10753706"/>
              <a:gd name="connsiteY144" fmla="*/ 890584 h 1027260"/>
              <a:gd name="connsiteX145" fmla="*/ 2336488 w 10753706"/>
              <a:gd name="connsiteY145" fmla="*/ 891058 h 1027260"/>
              <a:gd name="connsiteX146" fmla="*/ 2329015 w 10753706"/>
              <a:gd name="connsiteY146" fmla="*/ 891627 h 1027260"/>
              <a:gd name="connsiteX147" fmla="*/ 2293898 w 10753706"/>
              <a:gd name="connsiteY147" fmla="*/ 896431 h 1027260"/>
              <a:gd name="connsiteX148" fmla="*/ 2243927 w 10753706"/>
              <a:gd name="connsiteY148" fmla="*/ 888076 h 1027260"/>
              <a:gd name="connsiteX149" fmla="*/ 2223920 w 10753706"/>
              <a:gd name="connsiteY149" fmla="*/ 887331 h 1027260"/>
              <a:gd name="connsiteX150" fmla="*/ 2213081 w 10753706"/>
              <a:gd name="connsiteY150" fmla="*/ 886302 h 1027260"/>
              <a:gd name="connsiteX151" fmla="*/ 2212307 w 10753706"/>
              <a:gd name="connsiteY151" fmla="*/ 885829 h 1027260"/>
              <a:gd name="connsiteX152" fmla="*/ 2152321 w 10753706"/>
              <a:gd name="connsiteY152" fmla="*/ 894418 h 1027260"/>
              <a:gd name="connsiteX153" fmla="*/ 2140985 w 10753706"/>
              <a:gd name="connsiteY153" fmla="*/ 895968 h 1027260"/>
              <a:gd name="connsiteX154" fmla="*/ 2121210 w 10753706"/>
              <a:gd name="connsiteY154" fmla="*/ 899354 h 1027260"/>
              <a:gd name="connsiteX155" fmla="*/ 2119146 w 10753706"/>
              <a:gd name="connsiteY155" fmla="*/ 899033 h 1027260"/>
              <a:gd name="connsiteX156" fmla="*/ 2105666 w 10753706"/>
              <a:gd name="connsiteY156" fmla="*/ 902240 h 1027260"/>
              <a:gd name="connsiteX157" fmla="*/ 2094924 w 10753706"/>
              <a:gd name="connsiteY157" fmla="*/ 907203 h 1027260"/>
              <a:gd name="connsiteX158" fmla="*/ 1949478 w 10753706"/>
              <a:gd name="connsiteY158" fmla="*/ 913748 h 1027260"/>
              <a:gd name="connsiteX159" fmla="*/ 1749684 w 10753706"/>
              <a:gd name="connsiteY159" fmla="*/ 942223 h 1027260"/>
              <a:gd name="connsiteX160" fmla="*/ 1585576 w 10753706"/>
              <a:gd name="connsiteY160" fmla="*/ 954170 h 1027260"/>
              <a:gd name="connsiteX161" fmla="*/ 1476250 w 10753706"/>
              <a:gd name="connsiteY161" fmla="*/ 950653 h 1027260"/>
              <a:gd name="connsiteX162" fmla="*/ 1433927 w 10753706"/>
              <a:gd name="connsiteY162" fmla="*/ 959926 h 1027260"/>
              <a:gd name="connsiteX163" fmla="*/ 1414893 w 10753706"/>
              <a:gd name="connsiteY163" fmla="*/ 957671 h 1027260"/>
              <a:gd name="connsiteX164" fmla="*/ 1411585 w 10753706"/>
              <a:gd name="connsiteY164" fmla="*/ 957179 h 1027260"/>
              <a:gd name="connsiteX165" fmla="*/ 1398896 w 10753706"/>
              <a:gd name="connsiteY165" fmla="*/ 957460 h 1027260"/>
              <a:gd name="connsiteX166" fmla="*/ 1394632 w 10753706"/>
              <a:gd name="connsiteY166" fmla="*/ 954725 h 1027260"/>
              <a:gd name="connsiteX167" fmla="*/ 1375043 w 10753706"/>
              <a:gd name="connsiteY167" fmla="*/ 953132 h 1027260"/>
              <a:gd name="connsiteX168" fmla="*/ 1351876 w 10753706"/>
              <a:gd name="connsiteY168" fmla="*/ 954436 h 1027260"/>
              <a:gd name="connsiteX169" fmla="*/ 1242676 w 10753706"/>
              <a:gd name="connsiteY169" fmla="*/ 963767 h 1027260"/>
              <a:gd name="connsiteX170" fmla="*/ 1205993 w 10753706"/>
              <a:gd name="connsiteY170" fmla="*/ 974080 h 1027260"/>
              <a:gd name="connsiteX171" fmla="*/ 1052221 w 10753706"/>
              <a:gd name="connsiteY171" fmla="*/ 963954 h 1027260"/>
              <a:gd name="connsiteX172" fmla="*/ 968270 w 10753706"/>
              <a:gd name="connsiteY172" fmla="*/ 964761 h 1027260"/>
              <a:gd name="connsiteX173" fmla="*/ 874493 w 10753706"/>
              <a:gd name="connsiteY173" fmla="*/ 998122 h 1027260"/>
              <a:gd name="connsiteX174" fmla="*/ 814411 w 10753706"/>
              <a:gd name="connsiteY174" fmla="*/ 1007391 h 1027260"/>
              <a:gd name="connsiteX175" fmla="*/ 688604 w 10753706"/>
              <a:gd name="connsiteY175" fmla="*/ 1015631 h 1027260"/>
              <a:gd name="connsiteX176" fmla="*/ 618171 w 10753706"/>
              <a:gd name="connsiteY176" fmla="*/ 1027260 h 1027260"/>
              <a:gd name="connsiteX177" fmla="*/ 570379 w 10753706"/>
              <a:gd name="connsiteY177" fmla="*/ 1023487 h 1027260"/>
              <a:gd name="connsiteX178" fmla="*/ 482519 w 10753706"/>
              <a:gd name="connsiteY178" fmla="*/ 1002108 h 1027260"/>
              <a:gd name="connsiteX179" fmla="*/ 475319 w 10753706"/>
              <a:gd name="connsiteY179" fmla="*/ 1009922 h 1027260"/>
              <a:gd name="connsiteX180" fmla="*/ 431104 w 10753706"/>
              <a:gd name="connsiteY180" fmla="*/ 1009317 h 1027260"/>
              <a:gd name="connsiteX181" fmla="*/ 363782 w 10753706"/>
              <a:gd name="connsiteY181" fmla="*/ 1007585 h 1027260"/>
              <a:gd name="connsiteX182" fmla="*/ 325533 w 10753706"/>
              <a:gd name="connsiteY182" fmla="*/ 1008502 h 1027260"/>
              <a:gd name="connsiteX183" fmla="*/ 220429 w 10753706"/>
              <a:gd name="connsiteY183" fmla="*/ 1008927 h 1027260"/>
              <a:gd name="connsiteX184" fmla="*/ 114676 w 10753706"/>
              <a:gd name="connsiteY184" fmla="*/ 1007765 h 1027260"/>
              <a:gd name="connsiteX185" fmla="*/ 13470 w 10753706"/>
              <a:gd name="connsiteY185" fmla="*/ 998544 h 1027260"/>
              <a:gd name="connsiteX186" fmla="*/ 0 w 10753706"/>
              <a:gd name="connsiteY186" fmla="*/ 997355 h 1027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Lst>
            <a:rect l="l" t="t" r="r" b="b"/>
            <a:pathLst>
              <a:path w="10753706" h="1027260">
                <a:moveTo>
                  <a:pt x="0" y="0"/>
                </a:moveTo>
                <a:lnTo>
                  <a:pt x="10753706" y="0"/>
                </a:lnTo>
                <a:lnTo>
                  <a:pt x="10748809" y="2522"/>
                </a:lnTo>
                <a:cubicBezTo>
                  <a:pt x="10744031" y="4644"/>
                  <a:pt x="10737551" y="7204"/>
                  <a:pt x="10725330" y="11977"/>
                </a:cubicBezTo>
                <a:cubicBezTo>
                  <a:pt x="10700888" y="21523"/>
                  <a:pt x="10652058" y="39304"/>
                  <a:pt x="10615423" y="52967"/>
                </a:cubicBezTo>
                <a:cubicBezTo>
                  <a:pt x="10598524" y="49017"/>
                  <a:pt x="10550674" y="61360"/>
                  <a:pt x="10533936" y="53095"/>
                </a:cubicBezTo>
                <a:cubicBezTo>
                  <a:pt x="10519435" y="55674"/>
                  <a:pt x="10480156" y="49393"/>
                  <a:pt x="10466876" y="45180"/>
                </a:cubicBezTo>
                <a:cubicBezTo>
                  <a:pt x="10443145" y="68059"/>
                  <a:pt x="10382269" y="71294"/>
                  <a:pt x="10355090" y="89741"/>
                </a:cubicBezTo>
                <a:cubicBezTo>
                  <a:pt x="10286222" y="95376"/>
                  <a:pt x="10146285" y="63529"/>
                  <a:pt x="10087145" y="66115"/>
                </a:cubicBezTo>
                <a:cubicBezTo>
                  <a:pt x="10067575" y="79584"/>
                  <a:pt x="10043111" y="68921"/>
                  <a:pt x="10015902" y="76178"/>
                </a:cubicBezTo>
                <a:cubicBezTo>
                  <a:pt x="9952302" y="84628"/>
                  <a:pt x="9893286" y="103337"/>
                  <a:pt x="9806005" y="102435"/>
                </a:cubicBezTo>
                <a:cubicBezTo>
                  <a:pt x="9782247" y="141133"/>
                  <a:pt x="9674787" y="151643"/>
                  <a:pt x="9602583" y="179170"/>
                </a:cubicBezTo>
                <a:cubicBezTo>
                  <a:pt x="9557658" y="187584"/>
                  <a:pt x="9478290" y="154235"/>
                  <a:pt x="9469719" y="174721"/>
                </a:cubicBezTo>
                <a:cubicBezTo>
                  <a:pt x="9443779" y="165070"/>
                  <a:pt x="9431317" y="185692"/>
                  <a:pt x="9408692" y="189513"/>
                </a:cubicBezTo>
                <a:cubicBezTo>
                  <a:pt x="9387154" y="183843"/>
                  <a:pt x="9380475" y="191089"/>
                  <a:pt x="9364151" y="194072"/>
                </a:cubicBezTo>
                <a:cubicBezTo>
                  <a:pt x="9354686" y="190222"/>
                  <a:pt x="9340485" y="191782"/>
                  <a:pt x="9337751" y="197579"/>
                </a:cubicBezTo>
                <a:cubicBezTo>
                  <a:pt x="9349566" y="209270"/>
                  <a:pt x="9297468" y="207714"/>
                  <a:pt x="9297166" y="216558"/>
                </a:cubicBezTo>
                <a:cubicBezTo>
                  <a:pt x="9269057" y="220999"/>
                  <a:pt x="9139630" y="221783"/>
                  <a:pt x="9123859" y="237356"/>
                </a:cubicBezTo>
                <a:cubicBezTo>
                  <a:pt x="9068176" y="249209"/>
                  <a:pt x="8975349" y="235349"/>
                  <a:pt x="8950741" y="238020"/>
                </a:cubicBezTo>
                <a:cubicBezTo>
                  <a:pt x="8916265" y="215428"/>
                  <a:pt x="8822808" y="292026"/>
                  <a:pt x="8718236" y="303148"/>
                </a:cubicBezTo>
                <a:cubicBezTo>
                  <a:pt x="8703111" y="302060"/>
                  <a:pt x="8695551" y="302792"/>
                  <a:pt x="8694011" y="308812"/>
                </a:cubicBezTo>
                <a:cubicBezTo>
                  <a:pt x="8661810" y="312764"/>
                  <a:pt x="8637956" y="329628"/>
                  <a:pt x="8611976" y="324819"/>
                </a:cubicBezTo>
                <a:cubicBezTo>
                  <a:pt x="8621849" y="336388"/>
                  <a:pt x="8562809" y="325917"/>
                  <a:pt x="8562074" y="337971"/>
                </a:cubicBezTo>
                <a:cubicBezTo>
                  <a:pt x="8543699" y="343978"/>
                  <a:pt x="8511321" y="356396"/>
                  <a:pt x="8501724" y="360865"/>
                </a:cubicBezTo>
                <a:lnTo>
                  <a:pt x="8504489" y="364790"/>
                </a:lnTo>
                <a:lnTo>
                  <a:pt x="8492774" y="366181"/>
                </a:lnTo>
                <a:lnTo>
                  <a:pt x="8466405" y="368724"/>
                </a:lnTo>
                <a:cubicBezTo>
                  <a:pt x="8455454" y="372229"/>
                  <a:pt x="8440175" y="385805"/>
                  <a:pt x="8427069" y="387211"/>
                </a:cubicBezTo>
                <a:cubicBezTo>
                  <a:pt x="8400442" y="392215"/>
                  <a:pt x="8397079" y="382989"/>
                  <a:pt x="8387766" y="377161"/>
                </a:cubicBezTo>
                <a:cubicBezTo>
                  <a:pt x="8369233" y="378548"/>
                  <a:pt x="8334756" y="390869"/>
                  <a:pt x="8315874" y="395527"/>
                </a:cubicBezTo>
                <a:cubicBezTo>
                  <a:pt x="8306664" y="400500"/>
                  <a:pt x="8272845" y="393679"/>
                  <a:pt x="8274474" y="405112"/>
                </a:cubicBezTo>
                <a:cubicBezTo>
                  <a:pt x="8255483" y="406194"/>
                  <a:pt x="8244963" y="408376"/>
                  <a:pt x="8234664" y="410219"/>
                </a:cubicBezTo>
                <a:lnTo>
                  <a:pt x="8211268" y="416791"/>
                </a:lnTo>
                <a:cubicBezTo>
                  <a:pt x="8204720" y="419941"/>
                  <a:pt x="8197411" y="422004"/>
                  <a:pt x="8188615" y="421755"/>
                </a:cubicBezTo>
                <a:lnTo>
                  <a:pt x="8179981" y="420402"/>
                </a:lnTo>
                <a:lnTo>
                  <a:pt x="8179307" y="422516"/>
                </a:lnTo>
                <a:cubicBezTo>
                  <a:pt x="8179027" y="425797"/>
                  <a:pt x="8175790" y="448341"/>
                  <a:pt x="8147929" y="450302"/>
                </a:cubicBezTo>
                <a:cubicBezTo>
                  <a:pt x="8130300" y="457967"/>
                  <a:pt x="8114933" y="461015"/>
                  <a:pt x="8089136" y="465283"/>
                </a:cubicBezTo>
                <a:cubicBezTo>
                  <a:pt x="8072810" y="465920"/>
                  <a:pt x="8069376" y="451569"/>
                  <a:pt x="8049973" y="454121"/>
                </a:cubicBezTo>
                <a:cubicBezTo>
                  <a:pt x="7974508" y="471465"/>
                  <a:pt x="8006050" y="447139"/>
                  <a:pt x="7965913" y="464415"/>
                </a:cubicBezTo>
                <a:cubicBezTo>
                  <a:pt x="7958234" y="466025"/>
                  <a:pt x="7951405" y="465800"/>
                  <a:pt x="7945093" y="464798"/>
                </a:cubicBezTo>
                <a:lnTo>
                  <a:pt x="7935335" y="462442"/>
                </a:lnTo>
                <a:lnTo>
                  <a:pt x="7904779" y="471429"/>
                </a:lnTo>
                <a:cubicBezTo>
                  <a:pt x="7889387" y="474999"/>
                  <a:pt x="7872867" y="477951"/>
                  <a:pt x="7855604" y="480199"/>
                </a:cubicBezTo>
                <a:cubicBezTo>
                  <a:pt x="7850005" y="476378"/>
                  <a:pt x="7838628" y="483595"/>
                  <a:pt x="7832630" y="485371"/>
                </a:cubicBezTo>
                <a:cubicBezTo>
                  <a:pt x="7831473" y="482645"/>
                  <a:pt x="7816623" y="482661"/>
                  <a:pt x="7812438" y="485391"/>
                </a:cubicBezTo>
                <a:cubicBezTo>
                  <a:pt x="7709470" y="505049"/>
                  <a:pt x="7759426" y="473956"/>
                  <a:pt x="7701399" y="495197"/>
                </a:cubicBezTo>
                <a:cubicBezTo>
                  <a:pt x="7690986" y="496989"/>
                  <a:pt x="7682397" y="496365"/>
                  <a:pt x="7674778" y="494723"/>
                </a:cubicBezTo>
                <a:lnTo>
                  <a:pt x="7660445" y="490194"/>
                </a:lnTo>
                <a:lnTo>
                  <a:pt x="7651781" y="493084"/>
                </a:lnTo>
                <a:cubicBezTo>
                  <a:pt x="7616113" y="496548"/>
                  <a:pt x="7603273" y="491735"/>
                  <a:pt x="7584807" y="499490"/>
                </a:cubicBezTo>
                <a:cubicBezTo>
                  <a:pt x="7549256" y="490212"/>
                  <a:pt x="7563949" y="500167"/>
                  <a:pt x="7541324" y="504184"/>
                </a:cubicBezTo>
                <a:cubicBezTo>
                  <a:pt x="7523851" y="508307"/>
                  <a:pt x="7559546" y="509825"/>
                  <a:pt x="7541756" y="512184"/>
                </a:cubicBezTo>
                <a:cubicBezTo>
                  <a:pt x="7520963" y="510864"/>
                  <a:pt x="7525755" y="520497"/>
                  <a:pt x="7503906" y="518551"/>
                </a:cubicBezTo>
                <a:cubicBezTo>
                  <a:pt x="7505924" y="510774"/>
                  <a:pt x="7464361" y="523683"/>
                  <a:pt x="7460411" y="517415"/>
                </a:cubicBezTo>
                <a:lnTo>
                  <a:pt x="7460116" y="517548"/>
                </a:lnTo>
                <a:cubicBezTo>
                  <a:pt x="7447785" y="530928"/>
                  <a:pt x="7310141" y="550568"/>
                  <a:pt x="7297810" y="563947"/>
                </a:cubicBezTo>
                <a:cubicBezTo>
                  <a:pt x="7221791" y="605698"/>
                  <a:pt x="7039072" y="646008"/>
                  <a:pt x="6946388" y="665244"/>
                </a:cubicBezTo>
                <a:cubicBezTo>
                  <a:pt x="6853704" y="684480"/>
                  <a:pt x="6804875" y="677485"/>
                  <a:pt x="6741704" y="679365"/>
                </a:cubicBezTo>
                <a:lnTo>
                  <a:pt x="6624680" y="677674"/>
                </a:lnTo>
                <a:lnTo>
                  <a:pt x="6605700" y="683566"/>
                </a:lnTo>
                <a:cubicBezTo>
                  <a:pt x="6603309" y="685184"/>
                  <a:pt x="6599550" y="685647"/>
                  <a:pt x="6576922" y="683030"/>
                </a:cubicBezTo>
                <a:cubicBezTo>
                  <a:pt x="6527275" y="698355"/>
                  <a:pt x="6440981" y="702347"/>
                  <a:pt x="6405123" y="721946"/>
                </a:cubicBezTo>
                <a:cubicBezTo>
                  <a:pt x="6407963" y="715467"/>
                  <a:pt x="6383450" y="712913"/>
                  <a:pt x="6368938" y="717341"/>
                </a:cubicBezTo>
                <a:cubicBezTo>
                  <a:pt x="6377914" y="692119"/>
                  <a:pt x="6315316" y="744281"/>
                  <a:pt x="6295102" y="729508"/>
                </a:cubicBezTo>
                <a:cubicBezTo>
                  <a:pt x="6300358" y="744473"/>
                  <a:pt x="6240070" y="776254"/>
                  <a:pt x="6202084" y="767091"/>
                </a:cubicBezTo>
                <a:cubicBezTo>
                  <a:pt x="6152826" y="774744"/>
                  <a:pt x="6122010" y="790367"/>
                  <a:pt x="6067157" y="790339"/>
                </a:cubicBezTo>
                <a:cubicBezTo>
                  <a:pt x="6066310" y="792484"/>
                  <a:pt x="6064283" y="794403"/>
                  <a:pt x="6061443" y="796151"/>
                </a:cubicBezTo>
                <a:lnTo>
                  <a:pt x="6051406" y="800684"/>
                </a:lnTo>
                <a:lnTo>
                  <a:pt x="6049097" y="800636"/>
                </a:lnTo>
                <a:cubicBezTo>
                  <a:pt x="6040408" y="801393"/>
                  <a:pt x="6036299" y="802645"/>
                  <a:pt x="6034222" y="804110"/>
                </a:cubicBezTo>
                <a:lnTo>
                  <a:pt x="6033121" y="806078"/>
                </a:lnTo>
                <a:lnTo>
                  <a:pt x="6023593" y="808842"/>
                </a:lnTo>
                <a:lnTo>
                  <a:pt x="6006639" y="815304"/>
                </a:lnTo>
                <a:lnTo>
                  <a:pt x="6001762" y="815557"/>
                </a:lnTo>
                <a:lnTo>
                  <a:pt x="5973534" y="823815"/>
                </a:lnTo>
                <a:lnTo>
                  <a:pt x="5972336" y="823476"/>
                </a:lnTo>
                <a:cubicBezTo>
                  <a:pt x="5969004" y="822901"/>
                  <a:pt x="5965329" y="822833"/>
                  <a:pt x="5960841" y="823819"/>
                </a:cubicBezTo>
                <a:cubicBezTo>
                  <a:pt x="5955860" y="815655"/>
                  <a:pt x="5953515" y="821882"/>
                  <a:pt x="5940719" y="825514"/>
                </a:cubicBezTo>
                <a:cubicBezTo>
                  <a:pt x="5930130" y="813644"/>
                  <a:pt x="5900943" y="827979"/>
                  <a:pt x="5884298" y="823806"/>
                </a:cubicBezTo>
                <a:cubicBezTo>
                  <a:pt x="5875133" y="826741"/>
                  <a:pt x="5865250" y="829630"/>
                  <a:pt x="5854779" y="832365"/>
                </a:cubicBezTo>
                <a:lnTo>
                  <a:pt x="5848382" y="833844"/>
                </a:lnTo>
                <a:lnTo>
                  <a:pt x="5848066" y="833772"/>
                </a:lnTo>
                <a:cubicBezTo>
                  <a:pt x="5846273" y="833879"/>
                  <a:pt x="5844018" y="834284"/>
                  <a:pt x="5840944" y="835132"/>
                </a:cubicBezTo>
                <a:lnTo>
                  <a:pt x="5836719" y="836539"/>
                </a:lnTo>
                <a:lnTo>
                  <a:pt x="5824311" y="839408"/>
                </a:lnTo>
                <a:lnTo>
                  <a:pt x="5818788" y="839727"/>
                </a:lnTo>
                <a:cubicBezTo>
                  <a:pt x="5797008" y="838594"/>
                  <a:pt x="5786883" y="822081"/>
                  <a:pt x="5763953" y="834282"/>
                </a:cubicBezTo>
                <a:cubicBezTo>
                  <a:pt x="5726813" y="837521"/>
                  <a:pt x="5699446" y="830949"/>
                  <a:pt x="5667748" y="840211"/>
                </a:cubicBezTo>
                <a:cubicBezTo>
                  <a:pt x="5632959" y="843205"/>
                  <a:pt x="5601436" y="842280"/>
                  <a:pt x="5573108" y="847611"/>
                </a:cubicBezTo>
                <a:cubicBezTo>
                  <a:pt x="5560030" y="845832"/>
                  <a:pt x="5549547" y="851598"/>
                  <a:pt x="5539137" y="851033"/>
                </a:cubicBezTo>
                <a:cubicBezTo>
                  <a:pt x="5528728" y="850467"/>
                  <a:pt x="5529256" y="837509"/>
                  <a:pt x="5510651" y="844215"/>
                </a:cubicBezTo>
                <a:cubicBezTo>
                  <a:pt x="5494241" y="833607"/>
                  <a:pt x="5466101" y="839171"/>
                  <a:pt x="5457331" y="839159"/>
                </a:cubicBezTo>
                <a:lnTo>
                  <a:pt x="5410613" y="834358"/>
                </a:lnTo>
                <a:lnTo>
                  <a:pt x="5370040" y="862127"/>
                </a:lnTo>
                <a:cubicBezTo>
                  <a:pt x="5357863" y="856469"/>
                  <a:pt x="5319115" y="868069"/>
                  <a:pt x="5318778" y="855310"/>
                </a:cubicBezTo>
                <a:cubicBezTo>
                  <a:pt x="5303920" y="857760"/>
                  <a:pt x="5296727" y="863736"/>
                  <a:pt x="5298645" y="855171"/>
                </a:cubicBezTo>
                <a:cubicBezTo>
                  <a:pt x="5287819" y="855897"/>
                  <a:pt x="5267444" y="857825"/>
                  <a:pt x="5253828" y="859670"/>
                </a:cubicBezTo>
                <a:lnTo>
                  <a:pt x="5216955" y="866245"/>
                </a:lnTo>
                <a:lnTo>
                  <a:pt x="5214344" y="868102"/>
                </a:lnTo>
                <a:cubicBezTo>
                  <a:pt x="5210778" y="868719"/>
                  <a:pt x="5200859" y="869042"/>
                  <a:pt x="5195561" y="869949"/>
                </a:cubicBezTo>
                <a:lnTo>
                  <a:pt x="5182555" y="873542"/>
                </a:lnTo>
                <a:cubicBezTo>
                  <a:pt x="5178496" y="875023"/>
                  <a:pt x="5175066" y="876746"/>
                  <a:pt x="5172552" y="878801"/>
                </a:cubicBezTo>
                <a:cubicBezTo>
                  <a:pt x="5121406" y="873797"/>
                  <a:pt x="5080096" y="886529"/>
                  <a:pt x="5027993" y="889666"/>
                </a:cubicBezTo>
                <a:cubicBezTo>
                  <a:pt x="4999924" y="877115"/>
                  <a:pt x="4946973" y="919452"/>
                  <a:pt x="4939844" y="934802"/>
                </a:cubicBezTo>
                <a:cubicBezTo>
                  <a:pt x="4895154" y="940701"/>
                  <a:pt x="4844006" y="928240"/>
                  <a:pt x="4792576" y="934820"/>
                </a:cubicBezTo>
                <a:lnTo>
                  <a:pt x="4602423" y="958063"/>
                </a:lnTo>
                <a:cubicBezTo>
                  <a:pt x="4488530" y="967131"/>
                  <a:pt x="4399004" y="969822"/>
                  <a:pt x="4290656" y="969152"/>
                </a:cubicBezTo>
                <a:cubicBezTo>
                  <a:pt x="4182308" y="968482"/>
                  <a:pt x="4046938" y="971167"/>
                  <a:pt x="3952334" y="954043"/>
                </a:cubicBezTo>
                <a:lnTo>
                  <a:pt x="3858560" y="948781"/>
                </a:lnTo>
                <a:lnTo>
                  <a:pt x="3846597" y="948382"/>
                </a:lnTo>
                <a:cubicBezTo>
                  <a:pt x="3807516" y="956616"/>
                  <a:pt x="3767475" y="941640"/>
                  <a:pt x="3736044" y="947759"/>
                </a:cubicBezTo>
                <a:cubicBezTo>
                  <a:pt x="3727323" y="948128"/>
                  <a:pt x="3719828" y="947771"/>
                  <a:pt x="3713136" y="946963"/>
                </a:cubicBezTo>
                <a:lnTo>
                  <a:pt x="3695939" y="943639"/>
                </a:lnTo>
                <a:lnTo>
                  <a:pt x="3694125" y="940567"/>
                </a:lnTo>
                <a:lnTo>
                  <a:pt x="3681925" y="939706"/>
                </a:lnTo>
                <a:lnTo>
                  <a:pt x="3679204" y="938926"/>
                </a:lnTo>
                <a:cubicBezTo>
                  <a:pt x="3668160" y="939028"/>
                  <a:pt x="3634193" y="940875"/>
                  <a:pt x="3615656" y="940320"/>
                </a:cubicBezTo>
                <a:cubicBezTo>
                  <a:pt x="3582626" y="936974"/>
                  <a:pt x="3593904" y="949140"/>
                  <a:pt x="3567983" y="935596"/>
                </a:cubicBezTo>
                <a:cubicBezTo>
                  <a:pt x="3504185" y="939048"/>
                  <a:pt x="3482818" y="922224"/>
                  <a:pt x="3422423" y="932129"/>
                </a:cubicBezTo>
                <a:cubicBezTo>
                  <a:pt x="3369166" y="933413"/>
                  <a:pt x="3329486" y="910108"/>
                  <a:pt x="3310925" y="911072"/>
                </a:cubicBezTo>
                <a:cubicBezTo>
                  <a:pt x="3261363" y="909787"/>
                  <a:pt x="3198415" y="933574"/>
                  <a:pt x="3139421" y="934151"/>
                </a:cubicBezTo>
                <a:cubicBezTo>
                  <a:pt x="3088799" y="931012"/>
                  <a:pt x="3038941" y="938464"/>
                  <a:pt x="2996922" y="927537"/>
                </a:cubicBezTo>
                <a:cubicBezTo>
                  <a:pt x="2992673" y="929234"/>
                  <a:pt x="2987900" y="930498"/>
                  <a:pt x="2982785" y="931453"/>
                </a:cubicBezTo>
                <a:lnTo>
                  <a:pt x="2967478" y="933397"/>
                </a:lnTo>
                <a:lnTo>
                  <a:pt x="2948552" y="932961"/>
                </a:lnTo>
                <a:lnTo>
                  <a:pt x="2944404" y="934452"/>
                </a:lnTo>
                <a:lnTo>
                  <a:pt x="2908608" y="937205"/>
                </a:lnTo>
                <a:lnTo>
                  <a:pt x="2904443" y="936455"/>
                </a:lnTo>
                <a:lnTo>
                  <a:pt x="2868935" y="938022"/>
                </a:lnTo>
                <a:lnTo>
                  <a:pt x="2868586" y="937487"/>
                </a:lnTo>
                <a:cubicBezTo>
                  <a:pt x="2866994" y="936327"/>
                  <a:pt x="2864292" y="935538"/>
                  <a:pt x="2859191" y="935503"/>
                </a:cubicBezTo>
                <a:cubicBezTo>
                  <a:pt x="2869075" y="927418"/>
                  <a:pt x="2856828" y="932364"/>
                  <a:pt x="2840915" y="932977"/>
                </a:cubicBezTo>
                <a:lnTo>
                  <a:pt x="2763509" y="921850"/>
                </a:lnTo>
                <a:lnTo>
                  <a:pt x="2756121" y="921864"/>
                </a:lnTo>
                <a:cubicBezTo>
                  <a:pt x="2756081" y="921822"/>
                  <a:pt x="2756039" y="921781"/>
                  <a:pt x="2755998" y="921739"/>
                </a:cubicBezTo>
                <a:cubicBezTo>
                  <a:pt x="2754445" y="921476"/>
                  <a:pt x="2752036" y="921380"/>
                  <a:pt x="2748255" y="921505"/>
                </a:cubicBezTo>
                <a:lnTo>
                  <a:pt x="2694601" y="915575"/>
                </a:lnTo>
                <a:cubicBezTo>
                  <a:pt x="2671223" y="919874"/>
                  <a:pt x="2666972" y="913376"/>
                  <a:pt x="2635357" y="910976"/>
                </a:cubicBezTo>
                <a:cubicBezTo>
                  <a:pt x="2621906" y="915051"/>
                  <a:pt x="2611315" y="913542"/>
                  <a:pt x="2601047" y="910263"/>
                </a:cubicBezTo>
                <a:cubicBezTo>
                  <a:pt x="2570084" y="912074"/>
                  <a:pt x="2542135" y="907435"/>
                  <a:pt x="2507482" y="906211"/>
                </a:cubicBezTo>
                <a:cubicBezTo>
                  <a:pt x="2469706" y="911437"/>
                  <a:pt x="2450920" y="901812"/>
                  <a:pt x="2413884" y="900545"/>
                </a:cubicBezTo>
                <a:cubicBezTo>
                  <a:pt x="2381338" y="909664"/>
                  <a:pt x="2387753" y="892438"/>
                  <a:pt x="2368912" y="888755"/>
                </a:cubicBezTo>
                <a:lnTo>
                  <a:pt x="2349490" y="889719"/>
                </a:lnTo>
                <a:lnTo>
                  <a:pt x="2344290" y="890584"/>
                </a:lnTo>
                <a:cubicBezTo>
                  <a:pt x="2340673" y="891041"/>
                  <a:pt x="2338228" y="891167"/>
                  <a:pt x="2336488" y="891058"/>
                </a:cubicBezTo>
                <a:lnTo>
                  <a:pt x="2329015" y="891627"/>
                </a:lnTo>
                <a:cubicBezTo>
                  <a:pt x="2316843" y="893039"/>
                  <a:pt x="2305064" y="894669"/>
                  <a:pt x="2293898" y="896431"/>
                </a:cubicBezTo>
                <a:cubicBezTo>
                  <a:pt x="2282637" y="890404"/>
                  <a:pt x="2242346" y="900851"/>
                  <a:pt x="2243927" y="888076"/>
                </a:cubicBezTo>
                <a:cubicBezTo>
                  <a:pt x="2228778" y="890081"/>
                  <a:pt x="2220725" y="895845"/>
                  <a:pt x="2223920" y="887331"/>
                </a:cubicBezTo>
                <a:cubicBezTo>
                  <a:pt x="2218877" y="887756"/>
                  <a:pt x="2215583" y="887254"/>
                  <a:pt x="2213081" y="886302"/>
                </a:cubicBezTo>
                <a:lnTo>
                  <a:pt x="2212307" y="885829"/>
                </a:lnTo>
                <a:lnTo>
                  <a:pt x="2152321" y="894418"/>
                </a:lnTo>
                <a:lnTo>
                  <a:pt x="2140985" y="895968"/>
                </a:lnTo>
                <a:lnTo>
                  <a:pt x="2121210" y="899354"/>
                </a:lnTo>
                <a:lnTo>
                  <a:pt x="2119146" y="899033"/>
                </a:lnTo>
                <a:lnTo>
                  <a:pt x="2105666" y="902240"/>
                </a:lnTo>
                <a:cubicBezTo>
                  <a:pt x="2101407" y="903601"/>
                  <a:pt x="2097735" y="905221"/>
                  <a:pt x="2094924" y="907203"/>
                </a:cubicBezTo>
                <a:cubicBezTo>
                  <a:pt x="2044793" y="900664"/>
                  <a:pt x="2001785" y="912168"/>
                  <a:pt x="1949478" y="913748"/>
                </a:cubicBezTo>
                <a:cubicBezTo>
                  <a:pt x="1891937" y="919585"/>
                  <a:pt x="1810334" y="935486"/>
                  <a:pt x="1749684" y="942223"/>
                </a:cubicBezTo>
                <a:lnTo>
                  <a:pt x="1585576" y="954170"/>
                </a:lnTo>
                <a:cubicBezTo>
                  <a:pt x="1549165" y="943719"/>
                  <a:pt x="1511425" y="950847"/>
                  <a:pt x="1476250" y="950653"/>
                </a:cubicBezTo>
                <a:cubicBezTo>
                  <a:pt x="1488515" y="961596"/>
                  <a:pt x="1432660" y="946795"/>
                  <a:pt x="1433927" y="959926"/>
                </a:cubicBezTo>
                <a:cubicBezTo>
                  <a:pt x="1427485" y="959475"/>
                  <a:pt x="1421205" y="958623"/>
                  <a:pt x="1414893" y="957671"/>
                </a:cubicBezTo>
                <a:lnTo>
                  <a:pt x="1411585" y="957179"/>
                </a:lnTo>
                <a:lnTo>
                  <a:pt x="1398896" y="957460"/>
                </a:lnTo>
                <a:lnTo>
                  <a:pt x="1394632" y="954725"/>
                </a:lnTo>
                <a:lnTo>
                  <a:pt x="1375043" y="953132"/>
                </a:lnTo>
                <a:cubicBezTo>
                  <a:pt x="1367813" y="952970"/>
                  <a:pt x="1360155" y="953305"/>
                  <a:pt x="1351876" y="954436"/>
                </a:cubicBezTo>
                <a:cubicBezTo>
                  <a:pt x="1325912" y="963028"/>
                  <a:pt x="1274459" y="952492"/>
                  <a:pt x="1242676" y="963767"/>
                </a:cubicBezTo>
                <a:cubicBezTo>
                  <a:pt x="1230276" y="966918"/>
                  <a:pt x="1216715" y="977098"/>
                  <a:pt x="1205993" y="974080"/>
                </a:cubicBezTo>
                <a:cubicBezTo>
                  <a:pt x="1174251" y="974112"/>
                  <a:pt x="1086982" y="964420"/>
                  <a:pt x="1052221" y="963954"/>
                </a:cubicBezTo>
                <a:cubicBezTo>
                  <a:pt x="1038515" y="970622"/>
                  <a:pt x="1009522" y="962342"/>
                  <a:pt x="968270" y="964761"/>
                </a:cubicBezTo>
                <a:cubicBezTo>
                  <a:pt x="943437" y="973698"/>
                  <a:pt x="900136" y="991017"/>
                  <a:pt x="874493" y="998122"/>
                </a:cubicBezTo>
                <a:cubicBezTo>
                  <a:pt x="848849" y="1005226"/>
                  <a:pt x="853424" y="1009427"/>
                  <a:pt x="814411" y="1007391"/>
                </a:cubicBezTo>
                <a:cubicBezTo>
                  <a:pt x="765926" y="1022821"/>
                  <a:pt x="732885" y="1009859"/>
                  <a:pt x="688604" y="1015631"/>
                </a:cubicBezTo>
                <a:cubicBezTo>
                  <a:pt x="638045" y="1020877"/>
                  <a:pt x="677999" y="1011556"/>
                  <a:pt x="618171" y="1027260"/>
                </a:cubicBezTo>
                <a:cubicBezTo>
                  <a:pt x="609680" y="1023165"/>
                  <a:pt x="583253" y="1020277"/>
                  <a:pt x="570379" y="1023487"/>
                </a:cubicBezTo>
                <a:cubicBezTo>
                  <a:pt x="543992" y="1022523"/>
                  <a:pt x="505183" y="1001686"/>
                  <a:pt x="482519" y="1002108"/>
                </a:cubicBezTo>
                <a:cubicBezTo>
                  <a:pt x="464011" y="1002285"/>
                  <a:pt x="495211" y="1007995"/>
                  <a:pt x="475319" y="1009922"/>
                </a:cubicBezTo>
                <a:cubicBezTo>
                  <a:pt x="450818" y="1011135"/>
                  <a:pt x="454804" y="1022539"/>
                  <a:pt x="431104" y="1009317"/>
                </a:cubicBezTo>
                <a:cubicBezTo>
                  <a:pt x="406857" y="1014651"/>
                  <a:pt x="399686" y="1008456"/>
                  <a:pt x="363782" y="1007585"/>
                </a:cubicBezTo>
                <a:cubicBezTo>
                  <a:pt x="350440" y="1012231"/>
                  <a:pt x="338145" y="1011245"/>
                  <a:pt x="325533" y="1008502"/>
                </a:cubicBezTo>
                <a:cubicBezTo>
                  <a:pt x="291944" y="1011745"/>
                  <a:pt x="259251" y="1008497"/>
                  <a:pt x="220429" y="1008927"/>
                </a:cubicBezTo>
                <a:cubicBezTo>
                  <a:pt x="180594" y="1015852"/>
                  <a:pt x="156150" y="1007265"/>
                  <a:pt x="114676" y="1007765"/>
                </a:cubicBezTo>
                <a:cubicBezTo>
                  <a:pt x="85718" y="1006195"/>
                  <a:pt x="43316" y="1001491"/>
                  <a:pt x="13470" y="998544"/>
                </a:cubicBezTo>
                <a:lnTo>
                  <a:pt x="0" y="997355"/>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108797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fade">
                                      <p:cBhvr>
                                        <p:cTn id="13" dur="1000"/>
                                        <p:tgtEl>
                                          <p:spTgt spid="3">
                                            <p:txEl>
                                              <p:pRg st="1" end="1"/>
                                            </p:txEl>
                                          </p:spTgt>
                                        </p:tgtEl>
                                      </p:cBhvr>
                                    </p:animEffect>
                                    <p:anim calcmode="lin" valueType="num">
                                      <p:cBhvr>
                                        <p:cTn id="14"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5"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1000"/>
                                        <p:tgtEl>
                                          <p:spTgt spid="3">
                                            <p:txEl>
                                              <p:pRg st="3" end="3"/>
                                            </p:txEl>
                                          </p:spTgt>
                                        </p:tgtEl>
                                      </p:cBhvr>
                                    </p:animEffect>
                                    <p:anim calcmode="lin" valueType="num">
                                      <p:cBhvr>
                                        <p:cTn id="21"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2"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E30439A-8A5B-46EC-8283-9B6B031D40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CEAD642-85CF-4750-8432-7C80C901F0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7"/>
            <a:ext cx="12192001" cy="6858000"/>
          </a:xfrm>
          <a:prstGeom prst="rect">
            <a:avLst/>
          </a:prstGeom>
          <a:gradFill>
            <a:gsLst>
              <a:gs pos="0">
                <a:srgbClr val="000000"/>
              </a:gs>
              <a:gs pos="100000">
                <a:schemeClr val="accent1">
                  <a:lumMod val="75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A33EEAE-15D5-4119-8C1E-89D943F911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455521" y="-1720"/>
            <a:ext cx="11750040" cy="6840685"/>
          </a:xfrm>
          <a:prstGeom prst="rect">
            <a:avLst/>
          </a:prstGeom>
          <a:gradFill>
            <a:gsLst>
              <a:gs pos="21000">
                <a:schemeClr val="accent1">
                  <a:lumMod val="50000"/>
                  <a:alpha val="61000"/>
                </a:schemeClr>
              </a:gs>
              <a:gs pos="100000">
                <a:schemeClr val="accent1">
                  <a:alpha val="0"/>
                </a:schemeClr>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30D8B3B-9B80-4025-B934-26DC7D7CD2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6054" y="-1291"/>
            <a:ext cx="3608179" cy="6858864"/>
          </a:xfrm>
          <a:prstGeom prst="rect">
            <a:avLst/>
          </a:prstGeom>
          <a:gradFill>
            <a:gsLst>
              <a:gs pos="0">
                <a:schemeClr val="accent1">
                  <a:lumMod val="75000"/>
                  <a:alpha val="0"/>
                </a:schemeClr>
              </a:gs>
              <a:gs pos="99000">
                <a:srgbClr val="000000">
                  <a:alpha val="41000"/>
                </a:srgb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B5A1B09C-1565-46F8-B70F-621C5EB48A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5274173">
            <a:off x="6059728" y="779270"/>
            <a:ext cx="4967533" cy="4988390"/>
          </a:xfrm>
          <a:prstGeom prst="ellipse">
            <a:avLst/>
          </a:prstGeom>
          <a:gradFill>
            <a:gsLst>
              <a:gs pos="0">
                <a:schemeClr val="accent1">
                  <a:alpha val="24000"/>
                </a:schemeClr>
              </a:gs>
              <a:gs pos="79000">
                <a:schemeClr val="accent1">
                  <a:lumMod val="60000"/>
                  <a:lumOff val="4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CF90C57-5D33-725E-AC7B-8CC66F6016DC}"/>
              </a:ext>
            </a:extLst>
          </p:cNvPr>
          <p:cNvSpPr>
            <a:spLocks noGrp="1"/>
          </p:cNvSpPr>
          <p:nvPr>
            <p:ph type="title"/>
          </p:nvPr>
        </p:nvSpPr>
        <p:spPr>
          <a:xfrm>
            <a:off x="1386865" y="818984"/>
            <a:ext cx="6596245" cy="3268520"/>
          </a:xfrm>
        </p:spPr>
        <p:txBody>
          <a:bodyPr vert="horz" lIns="91440" tIns="45720" rIns="91440" bIns="45720" rtlCol="0" anchor="b">
            <a:normAutofit/>
          </a:bodyPr>
          <a:lstStyle/>
          <a:p>
            <a:pPr algn="r"/>
            <a:r>
              <a:rPr lang="en-US" sz="4800" kern="1200" dirty="0">
                <a:solidFill>
                  <a:srgbClr val="FFFFFF"/>
                </a:solidFill>
                <a:latin typeface="+mj-lt"/>
                <a:ea typeface="+mj-ea"/>
                <a:cs typeface="+mj-cs"/>
              </a:rPr>
              <a:t>4. Faster R-CNN</a:t>
            </a:r>
          </a:p>
        </p:txBody>
      </p:sp>
      <p:sp>
        <p:nvSpPr>
          <p:cNvPr id="18" name="Rectangle 17">
            <a:extLst>
              <a:ext uri="{FF2B5EF4-FFF2-40B4-BE49-F238E27FC236}">
                <a16:creationId xmlns:a16="http://schemas.microsoft.com/office/drawing/2014/main" id="{8C516CC8-80AC-446C-A56E-9F54B72104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6314" y="4480038"/>
            <a:ext cx="12179371" cy="2377962"/>
          </a:xfrm>
          <a:prstGeom prst="rect">
            <a:avLst/>
          </a:prstGeom>
          <a:gradFill>
            <a:gsLst>
              <a:gs pos="0">
                <a:schemeClr val="accent1">
                  <a:lumMod val="75000"/>
                  <a:alpha val="50000"/>
                </a:schemeClr>
              </a:gs>
              <a:gs pos="99000">
                <a:srgbClr val="000000">
                  <a:alpha val="34000"/>
                </a:srgb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53947E58-F088-49F1-A3D1-DEA690192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6967085" y="1632660"/>
            <a:ext cx="6857572" cy="3592258"/>
          </a:xfrm>
          <a:prstGeom prst="rect">
            <a:avLst/>
          </a:prstGeom>
          <a:gradFill>
            <a:gsLst>
              <a:gs pos="0">
                <a:schemeClr val="accent1">
                  <a:lumMod val="75000"/>
                  <a:alpha val="50000"/>
                </a:schemeClr>
              </a:gs>
              <a:gs pos="99000">
                <a:srgbClr val="000000">
                  <a:alpha val="0"/>
                </a:srgb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985385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5011895-8EA2-41BA-72BA-9051FC30B8C9}"/>
              </a:ext>
            </a:extLst>
          </p:cNvPr>
          <p:cNvSpPr>
            <a:spLocks noGrp="1"/>
          </p:cNvSpPr>
          <p:nvPr>
            <p:ph type="title"/>
          </p:nvPr>
        </p:nvSpPr>
        <p:spPr>
          <a:xfrm>
            <a:off x="640080" y="325369"/>
            <a:ext cx="4368602" cy="1956841"/>
          </a:xfrm>
        </p:spPr>
        <p:txBody>
          <a:bodyPr anchor="b">
            <a:normAutofit/>
          </a:bodyPr>
          <a:lstStyle/>
          <a:p>
            <a:r>
              <a:rPr lang="en-US" sz="5400"/>
              <a:t>4. Faster R-CNN</a:t>
            </a:r>
          </a:p>
        </p:txBody>
      </p:sp>
      <p:sp>
        <p:nvSpPr>
          <p:cNvPr id="29"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D2F84FD7-4337-114E-1B28-27553B06B62B}"/>
              </a:ext>
            </a:extLst>
          </p:cNvPr>
          <p:cNvSpPr>
            <a:spLocks noGrp="1"/>
          </p:cNvSpPr>
          <p:nvPr>
            <p:ph idx="1"/>
          </p:nvPr>
        </p:nvSpPr>
        <p:spPr>
          <a:xfrm>
            <a:off x="0" y="2872898"/>
            <a:ext cx="4883669" cy="3985101"/>
          </a:xfrm>
        </p:spPr>
        <p:txBody>
          <a:bodyPr>
            <a:normAutofit lnSpcReduction="10000"/>
          </a:bodyPr>
          <a:lstStyle/>
          <a:p>
            <a:r>
              <a:rPr lang="en-US" sz="2200" dirty="0" err="1"/>
              <a:t>Về</a:t>
            </a:r>
            <a:r>
              <a:rPr lang="en-US" sz="2200" dirty="0"/>
              <a:t> </a:t>
            </a:r>
            <a:r>
              <a:rPr lang="en-US" sz="2200" dirty="0" err="1"/>
              <a:t>cơ</a:t>
            </a:r>
            <a:r>
              <a:rPr lang="en-US" sz="2200" dirty="0"/>
              <a:t> </a:t>
            </a:r>
            <a:r>
              <a:rPr lang="en-US" sz="2200" dirty="0" err="1"/>
              <a:t>bản</a:t>
            </a:r>
            <a:r>
              <a:rPr lang="en-US" sz="2200" dirty="0"/>
              <a:t>, Faster R-CNN </a:t>
            </a:r>
            <a:r>
              <a:rPr lang="en-US" sz="2200" dirty="0" err="1"/>
              <a:t>không</a:t>
            </a:r>
            <a:r>
              <a:rPr lang="en-US" sz="2200" dirty="0"/>
              <a:t> </a:t>
            </a:r>
            <a:r>
              <a:rPr lang="en-US" sz="2200" dirty="0" err="1"/>
              <a:t>dùng</a:t>
            </a:r>
            <a:r>
              <a:rPr lang="en-US" sz="2200" dirty="0"/>
              <a:t> </a:t>
            </a:r>
            <a:r>
              <a:rPr lang="en-US" sz="2200" dirty="0" err="1"/>
              <a:t>thuật</a:t>
            </a:r>
            <a:r>
              <a:rPr lang="en-US" sz="2200" dirty="0"/>
              <a:t> </a:t>
            </a:r>
            <a:r>
              <a:rPr lang="en-US" sz="2200" dirty="0" err="1"/>
              <a:t>toán</a:t>
            </a:r>
            <a:r>
              <a:rPr lang="en-US" sz="2200" dirty="0"/>
              <a:t> Selective Search </a:t>
            </a:r>
            <a:r>
              <a:rPr lang="en-US" sz="2200" dirty="0" err="1"/>
              <a:t>để</a:t>
            </a:r>
            <a:r>
              <a:rPr lang="en-US" sz="2200" dirty="0"/>
              <a:t> </a:t>
            </a:r>
            <a:r>
              <a:rPr lang="en-US" sz="2200" dirty="0" err="1"/>
              <a:t>lấy</a:t>
            </a:r>
            <a:r>
              <a:rPr lang="en-US" sz="2200" dirty="0"/>
              <a:t> </a:t>
            </a:r>
            <a:r>
              <a:rPr lang="en-US" sz="2200" dirty="0" err="1"/>
              <a:t>ra</a:t>
            </a:r>
            <a:r>
              <a:rPr lang="en-US" sz="2200" dirty="0"/>
              <a:t> </a:t>
            </a:r>
            <a:r>
              <a:rPr lang="en-US" sz="2200" dirty="0" err="1"/>
              <a:t>các</a:t>
            </a:r>
            <a:r>
              <a:rPr lang="en-US" sz="2200" dirty="0"/>
              <a:t> region proposal, </a:t>
            </a:r>
            <a:r>
              <a:rPr lang="en-US" sz="2200" dirty="0" err="1"/>
              <a:t>mà</a:t>
            </a:r>
            <a:r>
              <a:rPr lang="en-US" sz="2200" dirty="0"/>
              <a:t> </a:t>
            </a:r>
            <a:r>
              <a:rPr lang="en-US" sz="2200" dirty="0" err="1"/>
              <a:t>nó</a:t>
            </a:r>
            <a:r>
              <a:rPr lang="en-US" sz="2200" dirty="0"/>
              <a:t> </a:t>
            </a:r>
            <a:r>
              <a:rPr lang="en-US" sz="2200" dirty="0" err="1"/>
              <a:t>dùng</a:t>
            </a:r>
            <a:r>
              <a:rPr lang="en-US" sz="2200" dirty="0"/>
              <a:t> </a:t>
            </a:r>
            <a:r>
              <a:rPr lang="en-US" sz="2200" dirty="0" err="1"/>
              <a:t>một</a:t>
            </a:r>
            <a:r>
              <a:rPr lang="en-US" sz="2200" dirty="0"/>
              <a:t> </a:t>
            </a:r>
            <a:r>
              <a:rPr lang="en-US" sz="2200" dirty="0" err="1"/>
              <a:t>dạng</a:t>
            </a:r>
            <a:r>
              <a:rPr lang="en-US" sz="2200" dirty="0"/>
              <a:t> CNN </a:t>
            </a:r>
            <a:r>
              <a:rPr lang="en-US" sz="2200" dirty="0" err="1"/>
              <a:t>gọi</a:t>
            </a:r>
            <a:r>
              <a:rPr lang="en-US" sz="2200" dirty="0"/>
              <a:t> </a:t>
            </a:r>
            <a:r>
              <a:rPr lang="en-US" sz="2200" dirty="0" err="1"/>
              <a:t>là</a:t>
            </a:r>
            <a:r>
              <a:rPr lang="en-US" sz="2200" dirty="0"/>
              <a:t> Region Proposal Network(RPN) </a:t>
            </a:r>
            <a:r>
              <a:rPr lang="en-US" sz="2200" dirty="0" err="1"/>
              <a:t>để</a:t>
            </a:r>
            <a:r>
              <a:rPr lang="en-US" sz="2200" dirty="0"/>
              <a:t> </a:t>
            </a:r>
            <a:r>
              <a:rPr lang="en-US" sz="2200" dirty="0" err="1"/>
              <a:t>lấy</a:t>
            </a:r>
            <a:r>
              <a:rPr lang="en-US" sz="2200" dirty="0"/>
              <a:t> </a:t>
            </a:r>
            <a:r>
              <a:rPr lang="en-US" sz="2200" dirty="0" err="1"/>
              <a:t>ra</a:t>
            </a:r>
            <a:r>
              <a:rPr lang="en-US" sz="2200" dirty="0"/>
              <a:t> </a:t>
            </a:r>
            <a:r>
              <a:rPr lang="en-US" sz="2200" dirty="0" err="1"/>
              <a:t>các</a:t>
            </a:r>
            <a:r>
              <a:rPr lang="en-US" sz="2200" dirty="0"/>
              <a:t> region proposal.</a:t>
            </a:r>
          </a:p>
          <a:p>
            <a:r>
              <a:rPr lang="en-US" sz="2200" dirty="0" err="1"/>
              <a:t>Đầu</a:t>
            </a:r>
            <a:r>
              <a:rPr lang="en-US" sz="2200" dirty="0"/>
              <a:t> </a:t>
            </a:r>
            <a:r>
              <a:rPr lang="en-US" sz="2200" dirty="0" err="1"/>
              <a:t>tiên</a:t>
            </a:r>
            <a:r>
              <a:rPr lang="en-US" sz="2200" dirty="0"/>
              <a:t> </a:t>
            </a:r>
            <a:r>
              <a:rPr lang="en-US" sz="2200" dirty="0" err="1"/>
              <a:t>cả</a:t>
            </a:r>
            <a:r>
              <a:rPr lang="en-US" sz="2200" dirty="0"/>
              <a:t> </a:t>
            </a:r>
            <a:r>
              <a:rPr lang="en-US" sz="2200" dirty="0" err="1"/>
              <a:t>bức</a:t>
            </a:r>
            <a:r>
              <a:rPr lang="en-US" sz="2200" dirty="0"/>
              <a:t> </a:t>
            </a:r>
            <a:r>
              <a:rPr lang="en-US" sz="2200" dirty="0" err="1"/>
              <a:t>ảnh</a:t>
            </a:r>
            <a:r>
              <a:rPr lang="en-US" sz="2200" dirty="0"/>
              <a:t> </a:t>
            </a:r>
            <a:r>
              <a:rPr lang="en-US" sz="2200" dirty="0" err="1"/>
              <a:t>sẽ</a:t>
            </a:r>
            <a:r>
              <a:rPr lang="en-US" sz="2200" dirty="0"/>
              <a:t> </a:t>
            </a:r>
            <a:r>
              <a:rPr lang="en-US" sz="2200" dirty="0" err="1"/>
              <a:t>được</a:t>
            </a:r>
            <a:r>
              <a:rPr lang="en-US" sz="2200" dirty="0"/>
              <a:t> </a:t>
            </a:r>
            <a:r>
              <a:rPr lang="en-US" sz="2200" dirty="0" err="1"/>
              <a:t>cho</a:t>
            </a:r>
            <a:r>
              <a:rPr lang="en-US" sz="2200" dirty="0"/>
              <a:t> qua pretrained-model(</a:t>
            </a:r>
            <a:r>
              <a:rPr lang="en-US" sz="2200" dirty="0" err="1"/>
              <a:t>resnet,vgg</a:t>
            </a:r>
            <a:r>
              <a:rPr lang="en-US" sz="2200" dirty="0"/>
              <a:t>) </a:t>
            </a:r>
            <a:r>
              <a:rPr lang="en-US" sz="2200" dirty="0" err="1"/>
              <a:t>để</a:t>
            </a:r>
            <a:r>
              <a:rPr lang="en-US" sz="2200" dirty="0"/>
              <a:t> </a:t>
            </a:r>
            <a:r>
              <a:rPr lang="en-US" sz="2200" dirty="0" err="1"/>
              <a:t>lấy</a:t>
            </a:r>
            <a:r>
              <a:rPr lang="en-US" sz="2200" dirty="0"/>
              <a:t> feature map. Sau </a:t>
            </a:r>
            <a:r>
              <a:rPr lang="en-US" sz="2200" dirty="0" err="1"/>
              <a:t>đó</a:t>
            </a:r>
            <a:r>
              <a:rPr lang="en-US" sz="2200" dirty="0"/>
              <a:t> feature map </a:t>
            </a:r>
            <a:r>
              <a:rPr lang="en-US" sz="2200" dirty="0" err="1"/>
              <a:t>dùng</a:t>
            </a:r>
            <a:r>
              <a:rPr lang="en-US" sz="2200" dirty="0"/>
              <a:t> </a:t>
            </a:r>
            <a:r>
              <a:rPr lang="en-US" sz="2200" dirty="0" err="1"/>
              <a:t>cho</a:t>
            </a:r>
            <a:r>
              <a:rPr lang="en-US" sz="2200" dirty="0"/>
              <a:t> RPN </a:t>
            </a:r>
            <a:r>
              <a:rPr lang="en-US" sz="2200" dirty="0" err="1"/>
              <a:t>để</a:t>
            </a:r>
            <a:r>
              <a:rPr lang="en-US" sz="2200" dirty="0"/>
              <a:t> </a:t>
            </a:r>
            <a:r>
              <a:rPr lang="en-US" sz="2200" dirty="0" err="1"/>
              <a:t>lấy</a:t>
            </a:r>
            <a:r>
              <a:rPr lang="en-US" sz="2200" dirty="0"/>
              <a:t> </a:t>
            </a:r>
            <a:r>
              <a:rPr lang="en-US" sz="2200" dirty="0" err="1"/>
              <a:t>được</a:t>
            </a:r>
            <a:r>
              <a:rPr lang="en-US" sz="2200" dirty="0"/>
              <a:t> </a:t>
            </a:r>
            <a:r>
              <a:rPr lang="en-US" sz="2200" dirty="0" err="1"/>
              <a:t>các</a:t>
            </a:r>
            <a:r>
              <a:rPr lang="en-US" sz="2200" dirty="0"/>
              <a:t> region proposal. Sau </a:t>
            </a:r>
            <a:r>
              <a:rPr lang="en-US" sz="2200" dirty="0" err="1"/>
              <a:t>khi</a:t>
            </a:r>
            <a:r>
              <a:rPr lang="en-US" sz="2200" dirty="0"/>
              <a:t> </a:t>
            </a:r>
            <a:r>
              <a:rPr lang="en-US" sz="2200" dirty="0" err="1"/>
              <a:t>lấy</a:t>
            </a:r>
            <a:r>
              <a:rPr lang="en-US" sz="2200" dirty="0"/>
              <a:t> </a:t>
            </a:r>
            <a:r>
              <a:rPr lang="en-US" sz="2200" dirty="0" err="1"/>
              <a:t>được</a:t>
            </a:r>
            <a:r>
              <a:rPr lang="en-US" sz="2200" dirty="0"/>
              <a:t> </a:t>
            </a:r>
            <a:r>
              <a:rPr lang="en-US" sz="2200" dirty="0" err="1"/>
              <a:t>vị</a:t>
            </a:r>
            <a:r>
              <a:rPr lang="en-US" sz="2200" dirty="0"/>
              <a:t> </a:t>
            </a:r>
            <a:r>
              <a:rPr lang="en-US" sz="2200" dirty="0" err="1"/>
              <a:t>trí</a:t>
            </a:r>
            <a:r>
              <a:rPr lang="en-US" sz="2200" dirty="0"/>
              <a:t> </a:t>
            </a:r>
            <a:r>
              <a:rPr lang="en-US" sz="2200" dirty="0" err="1"/>
              <a:t>của</a:t>
            </a:r>
            <a:r>
              <a:rPr lang="en-US" sz="2200" dirty="0"/>
              <a:t> </a:t>
            </a:r>
            <a:r>
              <a:rPr lang="en-US" sz="2200" dirty="0" err="1"/>
              <a:t>các</a:t>
            </a:r>
            <a:r>
              <a:rPr lang="en-US" sz="2200" dirty="0"/>
              <a:t> region proposal </a:t>
            </a:r>
            <a:r>
              <a:rPr lang="en-US" sz="2200" dirty="0" err="1"/>
              <a:t>thì</a:t>
            </a:r>
            <a:r>
              <a:rPr lang="en-US" sz="2200" dirty="0"/>
              <a:t> </a:t>
            </a:r>
            <a:r>
              <a:rPr lang="en-US" sz="2200" dirty="0" err="1"/>
              <a:t>thực</a:t>
            </a:r>
            <a:r>
              <a:rPr lang="en-US" sz="2200" dirty="0"/>
              <a:t> </a:t>
            </a:r>
            <a:r>
              <a:rPr lang="en-US" sz="2200" dirty="0" err="1"/>
              <a:t>hiện</a:t>
            </a:r>
            <a:r>
              <a:rPr lang="en-US" sz="2200" dirty="0"/>
              <a:t> </a:t>
            </a:r>
            <a:r>
              <a:rPr lang="en-US" sz="2200" dirty="0" err="1"/>
              <a:t>như</a:t>
            </a:r>
            <a:r>
              <a:rPr lang="en-US" sz="2200" dirty="0"/>
              <a:t> Fast R-CNN.  </a:t>
            </a:r>
          </a:p>
          <a:p>
            <a:endParaRPr lang="en-US" sz="2200" dirty="0"/>
          </a:p>
          <a:p>
            <a:endParaRPr lang="en-US" sz="2200" dirty="0"/>
          </a:p>
        </p:txBody>
      </p:sp>
      <p:pic>
        <p:nvPicPr>
          <p:cNvPr id="5" name="Picture 4" descr="A diagram of a network&#10;&#10;Description automatically generated">
            <a:extLst>
              <a:ext uri="{FF2B5EF4-FFF2-40B4-BE49-F238E27FC236}">
                <a16:creationId xmlns:a16="http://schemas.microsoft.com/office/drawing/2014/main" id="{40E2751F-0555-5966-DE36-C144B195B4D5}"/>
              </a:ext>
            </a:extLst>
          </p:cNvPr>
          <p:cNvPicPr>
            <a:picLocks noChangeAspect="1"/>
          </p:cNvPicPr>
          <p:nvPr/>
        </p:nvPicPr>
        <p:blipFill>
          <a:blip r:embed="rId2">
            <a:extLst>
              <a:ext uri="{28A0092B-C50C-407E-A947-70E740481C1C}">
                <a14:useLocalDpi xmlns:a14="http://schemas.microsoft.com/office/drawing/2010/main" val="0"/>
              </a:ext>
            </a:extLst>
          </a:blip>
          <a:srcRect l="10842" r="9417"/>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28188969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3" name="Arc 22">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2C2A4C9-C3BF-C9C6-51BF-090ADE16B283}"/>
              </a:ext>
            </a:extLst>
          </p:cNvPr>
          <p:cNvSpPr>
            <a:spLocks noGrp="1"/>
          </p:cNvSpPr>
          <p:nvPr>
            <p:ph type="title"/>
          </p:nvPr>
        </p:nvSpPr>
        <p:spPr>
          <a:xfrm>
            <a:off x="5894962" y="479493"/>
            <a:ext cx="5458838" cy="1325563"/>
          </a:xfrm>
        </p:spPr>
        <p:txBody>
          <a:bodyPr>
            <a:normAutofit/>
          </a:bodyPr>
          <a:lstStyle/>
          <a:p>
            <a:r>
              <a:rPr lang="en-US" dirty="0"/>
              <a:t>4. Faster R-CNN</a:t>
            </a:r>
          </a:p>
        </p:txBody>
      </p:sp>
      <p:sp>
        <p:nvSpPr>
          <p:cNvPr id="25" name="Freeform: Shape 24">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8" name="Picture 7" descr="A diagram of a diagram&#10;&#10;AI-generated content may be incorrect.">
            <a:extLst>
              <a:ext uri="{FF2B5EF4-FFF2-40B4-BE49-F238E27FC236}">
                <a16:creationId xmlns:a16="http://schemas.microsoft.com/office/drawing/2014/main" id="{A6EC516F-A960-137C-28FE-2251BADA9E7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3182" y="1821338"/>
            <a:ext cx="4777381" cy="3045579"/>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p:spPr>
      </p:pic>
      <p:sp>
        <p:nvSpPr>
          <p:cNvPr id="3" name="Content Placeholder 2">
            <a:extLst>
              <a:ext uri="{FF2B5EF4-FFF2-40B4-BE49-F238E27FC236}">
                <a16:creationId xmlns:a16="http://schemas.microsoft.com/office/drawing/2014/main" id="{9BFD39FA-A704-2E74-5722-17C0EB054A86}"/>
              </a:ext>
            </a:extLst>
          </p:cNvPr>
          <p:cNvSpPr>
            <a:spLocks noGrp="1"/>
          </p:cNvSpPr>
          <p:nvPr>
            <p:ph idx="1"/>
          </p:nvPr>
        </p:nvSpPr>
        <p:spPr>
          <a:xfrm>
            <a:off x="5894962" y="1984443"/>
            <a:ext cx="5458838" cy="4192520"/>
          </a:xfrm>
        </p:spPr>
        <p:txBody>
          <a:bodyPr>
            <a:noAutofit/>
          </a:bodyPr>
          <a:lstStyle/>
          <a:p>
            <a:r>
              <a:rPr lang="en-US" sz="1400" b="1" dirty="0"/>
              <a:t>Region proposal network(RPN):  </a:t>
            </a:r>
          </a:p>
          <a:p>
            <a:pPr marL="0" indent="0">
              <a:buNone/>
            </a:pPr>
            <a:r>
              <a:rPr lang="en-US" sz="1400" dirty="0"/>
              <a:t>RPN </a:t>
            </a:r>
            <a:r>
              <a:rPr lang="en-US" sz="1400" dirty="0" err="1"/>
              <a:t>được</a:t>
            </a:r>
            <a:r>
              <a:rPr lang="en-US" sz="1400" dirty="0"/>
              <a:t> </a:t>
            </a:r>
            <a:r>
              <a:rPr lang="en-US" sz="1400" dirty="0" err="1"/>
              <a:t>gán</a:t>
            </a:r>
            <a:r>
              <a:rPr lang="en-US" sz="1400" dirty="0"/>
              <a:t> </a:t>
            </a:r>
            <a:r>
              <a:rPr lang="en-US" sz="1400" dirty="0" err="1"/>
              <a:t>trực</a:t>
            </a:r>
            <a:r>
              <a:rPr lang="en-US" sz="1400" dirty="0"/>
              <a:t> </a:t>
            </a:r>
            <a:r>
              <a:rPr lang="en-US" sz="1400" dirty="0" err="1"/>
              <a:t>tiếp</a:t>
            </a:r>
            <a:r>
              <a:rPr lang="en-US" sz="1400" dirty="0"/>
              <a:t> </a:t>
            </a:r>
            <a:r>
              <a:rPr lang="en-US" sz="1400" dirty="0" err="1"/>
              <a:t>vào</a:t>
            </a:r>
            <a:r>
              <a:rPr lang="en-US" sz="1400" dirty="0"/>
              <a:t> Feature Map </a:t>
            </a:r>
            <a:r>
              <a:rPr lang="en-US" sz="1400" dirty="0" err="1"/>
              <a:t>được</a:t>
            </a:r>
            <a:r>
              <a:rPr lang="en-US" sz="1400" dirty="0"/>
              <a:t> </a:t>
            </a:r>
            <a:r>
              <a:rPr lang="en-US" sz="1400" dirty="0" err="1"/>
              <a:t>trích</a:t>
            </a:r>
            <a:r>
              <a:rPr lang="en-US" sz="1400" dirty="0"/>
              <a:t> </a:t>
            </a:r>
            <a:r>
              <a:rPr lang="en-US" sz="1400" dirty="0" err="1"/>
              <a:t>xuất</a:t>
            </a:r>
            <a:r>
              <a:rPr lang="en-US" sz="1400" dirty="0"/>
              <a:t> </a:t>
            </a:r>
            <a:r>
              <a:rPr lang="en-US" sz="1400" dirty="0" err="1"/>
              <a:t>từ</a:t>
            </a:r>
            <a:r>
              <a:rPr lang="en-US" sz="1400" dirty="0"/>
              <a:t> </a:t>
            </a:r>
            <a:r>
              <a:rPr lang="en-US" sz="1400" dirty="0" err="1"/>
              <a:t>mạng</a:t>
            </a:r>
            <a:r>
              <a:rPr lang="en-US" sz="1400" dirty="0"/>
              <a:t> CNN(</a:t>
            </a:r>
            <a:r>
              <a:rPr lang="en-US" sz="1400" dirty="0" err="1"/>
              <a:t>Resnet,VGG</a:t>
            </a:r>
            <a:r>
              <a:rPr lang="en-US" sz="1400" dirty="0"/>
              <a:t>…) </a:t>
            </a:r>
            <a:r>
              <a:rPr lang="en-US" sz="1400" dirty="0" err="1"/>
              <a:t>và</a:t>
            </a:r>
            <a:r>
              <a:rPr lang="en-US" sz="1400" dirty="0"/>
              <a:t> </a:t>
            </a:r>
            <a:r>
              <a:rPr lang="en-US" sz="1400" dirty="0" err="1"/>
              <a:t>hoạt</a:t>
            </a:r>
            <a:r>
              <a:rPr lang="en-US" sz="1400" dirty="0"/>
              <a:t> </a:t>
            </a:r>
            <a:r>
              <a:rPr lang="en-US" sz="1400" dirty="0" err="1"/>
              <a:t>động</a:t>
            </a:r>
            <a:r>
              <a:rPr lang="en-US" sz="1400" dirty="0"/>
              <a:t> </a:t>
            </a:r>
            <a:r>
              <a:rPr lang="en-US" sz="1400" dirty="0" err="1"/>
              <a:t>như</a:t>
            </a:r>
            <a:r>
              <a:rPr lang="en-US" sz="1400" dirty="0"/>
              <a:t> </a:t>
            </a:r>
            <a:r>
              <a:rPr lang="en-US" sz="1400" dirty="0" err="1"/>
              <a:t>sau</a:t>
            </a:r>
            <a:endParaRPr lang="en-US" sz="1400" dirty="0"/>
          </a:p>
          <a:p>
            <a:pPr marL="0" indent="0">
              <a:buNone/>
            </a:pPr>
            <a:r>
              <a:rPr lang="en-US" sz="1400" b="1" dirty="0"/>
              <a:t>1.Feature extraction</a:t>
            </a:r>
            <a:r>
              <a:rPr lang="en-US" sz="1400" dirty="0"/>
              <a:t>: </a:t>
            </a:r>
            <a:r>
              <a:rPr lang="en-US" sz="1400" dirty="0" err="1"/>
              <a:t>nhận</a:t>
            </a:r>
            <a:r>
              <a:rPr lang="en-US" sz="1400" dirty="0"/>
              <a:t> input </a:t>
            </a:r>
            <a:r>
              <a:rPr lang="en-US" sz="1400" dirty="0" err="1"/>
              <a:t>từ</a:t>
            </a:r>
            <a:r>
              <a:rPr lang="en-US" sz="1400" dirty="0"/>
              <a:t> feature map </a:t>
            </a:r>
            <a:r>
              <a:rPr lang="en-US" sz="1400" dirty="0" err="1"/>
              <a:t>của</a:t>
            </a:r>
            <a:r>
              <a:rPr lang="en-US" sz="1400" dirty="0"/>
              <a:t> </a:t>
            </a:r>
            <a:r>
              <a:rPr lang="en-US" sz="1400" dirty="0" err="1"/>
              <a:t>tầng</a:t>
            </a:r>
            <a:r>
              <a:rPr lang="en-US" sz="1400" dirty="0"/>
              <a:t> </a:t>
            </a:r>
            <a:r>
              <a:rPr lang="en-US" sz="1400" dirty="0" err="1"/>
              <a:t>tích</a:t>
            </a:r>
            <a:r>
              <a:rPr lang="en-US" sz="1400" dirty="0"/>
              <a:t> </a:t>
            </a:r>
            <a:r>
              <a:rPr lang="en-US" sz="1400" dirty="0" err="1"/>
              <a:t>chập</a:t>
            </a:r>
            <a:r>
              <a:rPr lang="en-US" sz="1400" dirty="0"/>
              <a:t>. </a:t>
            </a:r>
          </a:p>
          <a:p>
            <a:pPr marL="0" indent="0">
              <a:buNone/>
            </a:pPr>
            <a:r>
              <a:rPr lang="en-US" sz="1400" b="1" dirty="0"/>
              <a:t>2.Sliding Window</a:t>
            </a:r>
            <a:r>
              <a:rPr lang="en-US" sz="1400" dirty="0"/>
              <a:t>: </a:t>
            </a:r>
            <a:r>
              <a:rPr lang="en-US" sz="1400" dirty="0" err="1"/>
              <a:t>một</a:t>
            </a:r>
            <a:r>
              <a:rPr lang="en-US" sz="1400" dirty="0"/>
              <a:t> </a:t>
            </a:r>
            <a:r>
              <a:rPr lang="en-US" sz="1400" dirty="0" err="1"/>
              <a:t>cửa</a:t>
            </a:r>
            <a:r>
              <a:rPr lang="en-US" sz="1400" dirty="0"/>
              <a:t> </a:t>
            </a:r>
            <a:r>
              <a:rPr lang="en-US" sz="1400" dirty="0" err="1"/>
              <a:t>sổ</a:t>
            </a:r>
            <a:r>
              <a:rPr lang="en-US" sz="1400" dirty="0"/>
              <a:t> </a:t>
            </a:r>
            <a:r>
              <a:rPr lang="en-US" sz="1400" dirty="0" err="1"/>
              <a:t>trượt</a:t>
            </a:r>
            <a:r>
              <a:rPr lang="en-US" sz="1400" dirty="0"/>
              <a:t> </a:t>
            </a:r>
            <a:r>
              <a:rPr lang="en-US" sz="1400" dirty="0" err="1"/>
              <a:t>có</a:t>
            </a:r>
            <a:r>
              <a:rPr lang="en-US" sz="1400" dirty="0"/>
              <a:t> </a:t>
            </a:r>
            <a:r>
              <a:rPr lang="en-US" sz="1400" dirty="0" err="1"/>
              <a:t>kích</a:t>
            </a:r>
            <a:r>
              <a:rPr lang="en-US" sz="1400" dirty="0"/>
              <a:t> </a:t>
            </a:r>
            <a:r>
              <a:rPr lang="en-US" sz="1400" dirty="0" err="1"/>
              <a:t>thước</a:t>
            </a:r>
            <a:r>
              <a:rPr lang="en-US" sz="1400" dirty="0"/>
              <a:t> n*n(</a:t>
            </a:r>
            <a:r>
              <a:rPr lang="en-US" sz="1400" dirty="0" err="1"/>
              <a:t>thường</a:t>
            </a:r>
            <a:r>
              <a:rPr lang="en-US" sz="1400" dirty="0"/>
              <a:t> n = 3) </a:t>
            </a:r>
            <a:r>
              <a:rPr lang="en-US" sz="1400" dirty="0" err="1"/>
              <a:t>quét</a:t>
            </a:r>
            <a:r>
              <a:rPr lang="en-US" sz="1400" dirty="0"/>
              <a:t> qua </a:t>
            </a:r>
            <a:r>
              <a:rPr lang="en-US" sz="1400" dirty="0" err="1"/>
              <a:t>từng</a:t>
            </a:r>
            <a:r>
              <a:rPr lang="en-US" sz="1400" dirty="0"/>
              <a:t> </a:t>
            </a:r>
            <a:r>
              <a:rPr lang="en-US" sz="1400" dirty="0" err="1"/>
              <a:t>vùng</a:t>
            </a:r>
            <a:r>
              <a:rPr lang="en-US" sz="1400" dirty="0"/>
              <a:t> </a:t>
            </a:r>
            <a:r>
              <a:rPr lang="en-US" sz="1400" dirty="0" err="1"/>
              <a:t>trong</a:t>
            </a:r>
            <a:r>
              <a:rPr lang="en-US" sz="1400" dirty="0"/>
              <a:t> feature map </a:t>
            </a:r>
            <a:r>
              <a:rPr lang="en-US" sz="1400" dirty="0" err="1"/>
              <a:t>để</a:t>
            </a:r>
            <a:r>
              <a:rPr lang="en-US" sz="1400" dirty="0"/>
              <a:t> </a:t>
            </a:r>
            <a:r>
              <a:rPr lang="en-US" sz="1400" dirty="0" err="1"/>
              <a:t>sinh</a:t>
            </a:r>
            <a:r>
              <a:rPr lang="en-US" sz="1400" dirty="0"/>
              <a:t> </a:t>
            </a:r>
            <a:r>
              <a:rPr lang="en-US" sz="1400" dirty="0" err="1"/>
              <a:t>ra</a:t>
            </a:r>
            <a:r>
              <a:rPr lang="en-US" sz="1400" dirty="0"/>
              <a:t> </a:t>
            </a:r>
            <a:r>
              <a:rPr lang="en-US" sz="1400" dirty="0" err="1"/>
              <a:t>những</a:t>
            </a:r>
            <a:r>
              <a:rPr lang="en-US" sz="1400" dirty="0"/>
              <a:t> anchor boxes </a:t>
            </a:r>
            <a:r>
              <a:rPr lang="en-US" sz="1400" dirty="0" err="1"/>
              <a:t>với</a:t>
            </a:r>
            <a:r>
              <a:rPr lang="en-US" sz="1400" dirty="0"/>
              <a:t> </a:t>
            </a:r>
            <a:r>
              <a:rPr lang="en-US" sz="1400" dirty="0" err="1"/>
              <a:t>các</a:t>
            </a:r>
            <a:r>
              <a:rPr lang="en-US" sz="1400" dirty="0"/>
              <a:t> </a:t>
            </a:r>
            <a:r>
              <a:rPr lang="en-US" sz="1400" dirty="0" err="1"/>
              <a:t>kích</a:t>
            </a:r>
            <a:r>
              <a:rPr lang="en-US" sz="1400" dirty="0"/>
              <a:t> </a:t>
            </a:r>
            <a:r>
              <a:rPr lang="en-US" sz="1400" dirty="0" err="1"/>
              <a:t>thước</a:t>
            </a:r>
            <a:r>
              <a:rPr lang="en-US" sz="1400" dirty="0"/>
              <a:t> </a:t>
            </a:r>
            <a:r>
              <a:rPr lang="en-US" sz="1400" dirty="0" err="1"/>
              <a:t>khác</a:t>
            </a:r>
            <a:r>
              <a:rPr lang="en-US" sz="1400" dirty="0"/>
              <a:t> </a:t>
            </a:r>
            <a:r>
              <a:rPr lang="en-US" sz="1400" dirty="0" err="1"/>
              <a:t>nhau</a:t>
            </a:r>
            <a:r>
              <a:rPr lang="en-US" sz="1400" dirty="0"/>
              <a:t>.</a:t>
            </a:r>
          </a:p>
          <a:p>
            <a:pPr marL="0" indent="0">
              <a:buNone/>
            </a:pPr>
            <a:r>
              <a:rPr lang="en-US" sz="1400" b="1" dirty="0"/>
              <a:t>3. </a:t>
            </a:r>
            <a:r>
              <a:rPr lang="en-US" sz="1400" b="1" dirty="0" err="1"/>
              <a:t>Tính</a:t>
            </a:r>
            <a:r>
              <a:rPr lang="en-US" sz="1400" b="1" dirty="0"/>
              <a:t> </a:t>
            </a:r>
            <a:r>
              <a:rPr lang="en-US" sz="1400" b="1" dirty="0" err="1"/>
              <a:t>toán</a:t>
            </a:r>
            <a:r>
              <a:rPr lang="en-US" sz="1400" b="1" dirty="0"/>
              <a:t> IOU </a:t>
            </a:r>
            <a:r>
              <a:rPr lang="en-US" sz="1400" b="1" dirty="0" err="1"/>
              <a:t>và</a:t>
            </a:r>
            <a:r>
              <a:rPr lang="en-US" sz="1400" b="1" dirty="0"/>
              <a:t> </a:t>
            </a:r>
            <a:r>
              <a:rPr lang="en-US" sz="1400" b="1" dirty="0" err="1"/>
              <a:t>gãn</a:t>
            </a:r>
            <a:r>
              <a:rPr lang="en-US" sz="1400" b="1" dirty="0"/>
              <a:t> </a:t>
            </a:r>
            <a:r>
              <a:rPr lang="en-US" sz="1400" b="1" dirty="0" err="1"/>
              <a:t>nhãn</a:t>
            </a:r>
            <a:r>
              <a:rPr lang="en-US" sz="1400" b="1" dirty="0"/>
              <a:t> Anchor Boxes(positive/negative</a:t>
            </a:r>
            <a:r>
              <a:rPr lang="en-US" sz="1400" dirty="0"/>
              <a:t>): </a:t>
            </a:r>
            <a:r>
              <a:rPr lang="en-US" sz="1400" dirty="0" err="1"/>
              <a:t>tính</a:t>
            </a:r>
            <a:r>
              <a:rPr lang="en-US" sz="1400" dirty="0"/>
              <a:t> IOU </a:t>
            </a:r>
            <a:r>
              <a:rPr lang="en-US" sz="1400" dirty="0" err="1"/>
              <a:t>giữa</a:t>
            </a:r>
            <a:r>
              <a:rPr lang="en-US" sz="1400" dirty="0"/>
              <a:t> anchor boxes </a:t>
            </a:r>
            <a:r>
              <a:rPr lang="en-US" sz="1400" dirty="0" err="1"/>
              <a:t>và</a:t>
            </a:r>
            <a:r>
              <a:rPr lang="en-US" sz="1400" dirty="0"/>
              <a:t> ground-truth boxes. </a:t>
            </a:r>
          </a:p>
          <a:p>
            <a:pPr marL="0" indent="0">
              <a:buNone/>
            </a:pPr>
            <a:r>
              <a:rPr lang="en-US" sz="1400" dirty="0" err="1"/>
              <a:t>Eg</a:t>
            </a:r>
            <a:r>
              <a:rPr lang="en-US" sz="1400" dirty="0"/>
              <a:t>: Positive </a:t>
            </a:r>
            <a:r>
              <a:rPr lang="en-US" sz="1400" dirty="0" err="1"/>
              <a:t>anchor:IoU</a:t>
            </a:r>
            <a:r>
              <a:rPr lang="en-US" sz="1400" dirty="0"/>
              <a:t> &gt; 0.7 </a:t>
            </a:r>
            <a:r>
              <a:rPr lang="en-US" sz="1400" dirty="0" err="1"/>
              <a:t>hoặc</a:t>
            </a:r>
            <a:r>
              <a:rPr lang="en-US" sz="1400" dirty="0"/>
              <a:t> </a:t>
            </a:r>
            <a:r>
              <a:rPr lang="en-US" sz="1400" dirty="0" err="1"/>
              <a:t>gần</a:t>
            </a:r>
            <a:r>
              <a:rPr lang="en-US" sz="1400" dirty="0"/>
              <a:t> </a:t>
            </a:r>
            <a:r>
              <a:rPr lang="en-US" sz="1400" dirty="0" err="1"/>
              <a:t>nhất</a:t>
            </a:r>
            <a:r>
              <a:rPr lang="en-US" sz="1400" dirty="0"/>
              <a:t> </a:t>
            </a:r>
            <a:r>
              <a:rPr lang="en-US" sz="1400" dirty="0" err="1"/>
              <a:t>với</a:t>
            </a:r>
            <a:r>
              <a:rPr lang="en-US" sz="1400" dirty="0"/>
              <a:t> ground-truth, negative anchor: </a:t>
            </a:r>
            <a:r>
              <a:rPr lang="en-US" sz="1400" dirty="0" err="1"/>
              <a:t>IoU</a:t>
            </a:r>
            <a:r>
              <a:rPr lang="en-US" sz="1400" dirty="0"/>
              <a:t> &lt; 0.3, Ignore: </a:t>
            </a:r>
            <a:r>
              <a:rPr lang="en-US" sz="1400" dirty="0" err="1"/>
              <a:t>IoU</a:t>
            </a:r>
            <a:r>
              <a:rPr lang="en-US" sz="1400" dirty="0"/>
              <a:t> Trung </a:t>
            </a:r>
            <a:r>
              <a:rPr lang="en-US" sz="1400" dirty="0" err="1"/>
              <a:t>bình</a:t>
            </a:r>
            <a:r>
              <a:rPr lang="en-US" sz="1400" dirty="0"/>
              <a:t> </a:t>
            </a:r>
          </a:p>
          <a:p>
            <a:pPr marL="0" indent="0">
              <a:buNone/>
            </a:pPr>
            <a:r>
              <a:rPr lang="en-US" sz="1400" b="1" dirty="0"/>
              <a:t>4. </a:t>
            </a:r>
            <a:r>
              <a:rPr lang="en-US" sz="1400" b="1" dirty="0" err="1"/>
              <a:t>Dự</a:t>
            </a:r>
            <a:r>
              <a:rPr lang="en-US" sz="1400" b="1" dirty="0"/>
              <a:t> </a:t>
            </a:r>
            <a:r>
              <a:rPr lang="en-US" sz="1400" b="1" dirty="0" err="1"/>
              <a:t>đoán</a:t>
            </a:r>
            <a:r>
              <a:rPr lang="en-US" sz="1400" b="1" dirty="0"/>
              <a:t> </a:t>
            </a:r>
            <a:r>
              <a:rPr lang="en-US" sz="1400" b="1" dirty="0" err="1"/>
              <a:t>Objectness</a:t>
            </a:r>
            <a:r>
              <a:rPr lang="en-US" sz="1400" b="1" dirty="0"/>
              <a:t> Score + Bounding Boxes</a:t>
            </a:r>
            <a:r>
              <a:rPr lang="en-US" sz="1400" dirty="0"/>
              <a:t>: </a:t>
            </a:r>
            <a:r>
              <a:rPr lang="en-US" sz="1400" dirty="0" err="1"/>
              <a:t>Mỗi</a:t>
            </a:r>
            <a:r>
              <a:rPr lang="en-US" sz="1400" dirty="0"/>
              <a:t> </a:t>
            </a:r>
            <a:r>
              <a:rPr lang="en-US" sz="1400" dirty="0" err="1"/>
              <a:t>vị</a:t>
            </a:r>
            <a:r>
              <a:rPr lang="en-US" sz="1400" dirty="0"/>
              <a:t> </a:t>
            </a:r>
            <a:r>
              <a:rPr lang="en-US" sz="1400" dirty="0" err="1"/>
              <a:t>trí</a:t>
            </a:r>
            <a:r>
              <a:rPr lang="en-US" sz="1400" dirty="0"/>
              <a:t> </a:t>
            </a:r>
            <a:r>
              <a:rPr lang="en-US" sz="1400" dirty="0" err="1"/>
              <a:t>sẽ</a:t>
            </a:r>
            <a:r>
              <a:rPr lang="en-US" sz="1400" dirty="0"/>
              <a:t> </a:t>
            </a:r>
            <a:r>
              <a:rPr lang="en-US" sz="1400" dirty="0" err="1"/>
              <a:t>có</a:t>
            </a:r>
            <a:r>
              <a:rPr lang="en-US" sz="1400" dirty="0"/>
              <a:t> 2*n*n output </a:t>
            </a:r>
            <a:r>
              <a:rPr lang="en-US" sz="1400" dirty="0" err="1"/>
              <a:t>cho</a:t>
            </a:r>
            <a:r>
              <a:rPr lang="en-US" sz="1400" dirty="0"/>
              <a:t> classification(2: </a:t>
            </a:r>
            <a:r>
              <a:rPr lang="en-US" sz="1400" dirty="0" err="1"/>
              <a:t>có</a:t>
            </a:r>
            <a:r>
              <a:rPr lang="en-US" sz="1400" dirty="0"/>
              <a:t> object or </a:t>
            </a:r>
            <a:r>
              <a:rPr lang="en-US" sz="1400" dirty="0" err="1"/>
              <a:t>không</a:t>
            </a:r>
            <a:r>
              <a:rPr lang="en-US" sz="1400" dirty="0"/>
              <a:t>), bounding boxes offset(</a:t>
            </a:r>
            <a:r>
              <a:rPr lang="en-US" sz="1400" dirty="0" err="1"/>
              <a:t>xCenter,yCenter,width,height</a:t>
            </a:r>
            <a:r>
              <a:rPr lang="en-US" sz="1400" dirty="0"/>
              <a:t>)</a:t>
            </a:r>
          </a:p>
          <a:p>
            <a:pPr marL="0" indent="0">
              <a:buNone/>
            </a:pPr>
            <a:r>
              <a:rPr lang="en-US" sz="1400" b="1" dirty="0"/>
              <a:t>5. </a:t>
            </a:r>
            <a:r>
              <a:rPr lang="en-US" sz="1400" b="1" dirty="0" err="1"/>
              <a:t>Lọc</a:t>
            </a:r>
            <a:r>
              <a:rPr lang="en-US" sz="1400" b="1" dirty="0"/>
              <a:t> Proposal </a:t>
            </a:r>
            <a:r>
              <a:rPr lang="en-US" sz="1400" b="1" dirty="0" err="1"/>
              <a:t>và</a:t>
            </a:r>
            <a:r>
              <a:rPr lang="en-US" sz="1400" b="1" dirty="0"/>
              <a:t> NMS</a:t>
            </a:r>
            <a:r>
              <a:rPr lang="en-US" sz="1400" dirty="0"/>
              <a:t>: </a:t>
            </a:r>
            <a:r>
              <a:rPr lang="en-US" sz="1400" dirty="0" err="1"/>
              <a:t>giữ</a:t>
            </a:r>
            <a:r>
              <a:rPr lang="en-US" sz="1400" dirty="0"/>
              <a:t> </a:t>
            </a:r>
            <a:r>
              <a:rPr lang="en-US" sz="1400" dirty="0" err="1"/>
              <a:t>lại</a:t>
            </a:r>
            <a:r>
              <a:rPr lang="en-US" sz="1400" dirty="0"/>
              <a:t> k proposals </a:t>
            </a:r>
            <a:r>
              <a:rPr lang="en-US" sz="1400" dirty="0" err="1"/>
              <a:t>có</a:t>
            </a:r>
            <a:r>
              <a:rPr lang="en-US" sz="1400" dirty="0"/>
              <a:t> objective score </a:t>
            </a:r>
            <a:r>
              <a:rPr lang="en-US" sz="1400" dirty="0" err="1"/>
              <a:t>cao</a:t>
            </a:r>
            <a:r>
              <a:rPr lang="en-US" sz="1400" dirty="0"/>
              <a:t> </a:t>
            </a:r>
            <a:r>
              <a:rPr lang="en-US" sz="1400" dirty="0" err="1"/>
              <a:t>nhất</a:t>
            </a:r>
            <a:r>
              <a:rPr lang="en-US" sz="1400" dirty="0"/>
              <a:t> </a:t>
            </a:r>
            <a:r>
              <a:rPr lang="en-US" sz="1400" dirty="0" err="1"/>
              <a:t>và</a:t>
            </a:r>
            <a:r>
              <a:rPr lang="en-US" sz="1400" dirty="0"/>
              <a:t> </a:t>
            </a:r>
            <a:r>
              <a:rPr lang="en-US" sz="1400" dirty="0" err="1"/>
              <a:t>áp</a:t>
            </a:r>
            <a:r>
              <a:rPr lang="en-US" sz="1400" dirty="0"/>
              <a:t> </a:t>
            </a:r>
            <a:r>
              <a:rPr lang="en-US" sz="1400" dirty="0" err="1"/>
              <a:t>dụng</a:t>
            </a:r>
            <a:r>
              <a:rPr lang="en-US" sz="1400" dirty="0"/>
              <a:t> </a:t>
            </a:r>
            <a:r>
              <a:rPr lang="en-US" sz="1400" dirty="0" err="1"/>
              <a:t>thuật</a:t>
            </a:r>
            <a:r>
              <a:rPr lang="en-US" sz="1400" dirty="0"/>
              <a:t> </a:t>
            </a:r>
            <a:r>
              <a:rPr lang="en-US" sz="1400" dirty="0" err="1"/>
              <a:t>toán</a:t>
            </a:r>
            <a:r>
              <a:rPr lang="en-US" sz="1400" dirty="0"/>
              <a:t> Non-Maximum Suppression </a:t>
            </a:r>
            <a:r>
              <a:rPr lang="en-US" sz="1400" dirty="0" err="1"/>
              <a:t>để</a:t>
            </a:r>
            <a:r>
              <a:rPr lang="en-US" sz="1400" dirty="0"/>
              <a:t> </a:t>
            </a:r>
            <a:r>
              <a:rPr lang="en-US" sz="1400" dirty="0" err="1"/>
              <a:t>loại</a:t>
            </a:r>
            <a:r>
              <a:rPr lang="en-US" sz="1400" dirty="0"/>
              <a:t> </a:t>
            </a:r>
            <a:r>
              <a:rPr lang="en-US" sz="1400" dirty="0" err="1"/>
              <a:t>bỏ</a:t>
            </a:r>
            <a:r>
              <a:rPr lang="en-US" sz="1400" dirty="0"/>
              <a:t> </a:t>
            </a:r>
            <a:r>
              <a:rPr lang="en-US" sz="1400" dirty="0" err="1"/>
              <a:t>các</a:t>
            </a:r>
            <a:r>
              <a:rPr lang="en-US" sz="1400" dirty="0"/>
              <a:t> anchor boxes </a:t>
            </a:r>
            <a:r>
              <a:rPr lang="en-US" sz="1400" dirty="0" err="1"/>
              <a:t>bị</a:t>
            </a:r>
            <a:r>
              <a:rPr lang="en-US" sz="1400" dirty="0"/>
              <a:t> </a:t>
            </a:r>
            <a:r>
              <a:rPr lang="en-US" sz="1400" dirty="0" err="1"/>
              <a:t>trùng</a:t>
            </a:r>
            <a:r>
              <a:rPr lang="en-US" sz="1400" dirty="0"/>
              <a:t> </a:t>
            </a:r>
            <a:r>
              <a:rPr lang="en-US" sz="1400" dirty="0" err="1"/>
              <a:t>nhau</a:t>
            </a:r>
            <a:r>
              <a:rPr lang="en-US" sz="1400" dirty="0"/>
              <a:t> ở </a:t>
            </a:r>
            <a:r>
              <a:rPr lang="en-US" sz="1400" dirty="0" err="1"/>
              <a:t>một</a:t>
            </a:r>
            <a:r>
              <a:rPr lang="en-US" sz="1400" dirty="0"/>
              <a:t> </a:t>
            </a:r>
            <a:r>
              <a:rPr lang="en-US" sz="1400" dirty="0" err="1"/>
              <a:t>vùng</a:t>
            </a:r>
            <a:r>
              <a:rPr lang="en-US" sz="1400" dirty="0"/>
              <a:t> </a:t>
            </a:r>
          </a:p>
          <a:p>
            <a:pPr marL="0" indent="0">
              <a:buNone/>
            </a:pPr>
            <a:r>
              <a:rPr lang="en-US" sz="1400" b="1" dirty="0"/>
              <a:t>Output</a:t>
            </a:r>
            <a:r>
              <a:rPr lang="en-US" sz="1400" dirty="0"/>
              <a:t>: </a:t>
            </a:r>
            <a:r>
              <a:rPr lang="en-US" sz="1400" dirty="0" err="1"/>
              <a:t>Lọc</a:t>
            </a:r>
            <a:r>
              <a:rPr lang="en-US" sz="1400" dirty="0"/>
              <a:t> </a:t>
            </a:r>
            <a:r>
              <a:rPr lang="en-US" sz="1400" dirty="0" err="1"/>
              <a:t>ra</a:t>
            </a:r>
            <a:r>
              <a:rPr lang="en-US" sz="1400" dirty="0"/>
              <a:t> </a:t>
            </a:r>
            <a:r>
              <a:rPr lang="en-US" sz="1400" dirty="0" err="1"/>
              <a:t>các</a:t>
            </a:r>
            <a:r>
              <a:rPr lang="en-US" sz="1400" dirty="0"/>
              <a:t> proposal </a:t>
            </a:r>
            <a:r>
              <a:rPr lang="en-US" sz="1400" dirty="0" err="1"/>
              <a:t>tốt</a:t>
            </a:r>
            <a:r>
              <a:rPr lang="en-US" sz="1400" dirty="0"/>
              <a:t> </a:t>
            </a:r>
            <a:r>
              <a:rPr lang="en-US" sz="1400" dirty="0" err="1"/>
              <a:t>nhất</a:t>
            </a:r>
            <a:r>
              <a:rPr lang="en-US" sz="1400" dirty="0"/>
              <a:t>. </a:t>
            </a:r>
          </a:p>
        </p:txBody>
      </p:sp>
    </p:spTree>
    <p:extLst>
      <p:ext uri="{BB962C8B-B14F-4D97-AF65-F5344CB8AC3E}">
        <p14:creationId xmlns:p14="http://schemas.microsoft.com/office/powerpoint/2010/main" val="3066046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1000"/>
                                        <p:tgtEl>
                                          <p:spTgt spid="3">
                                            <p:txEl>
                                              <p:pRg st="2" end="2"/>
                                            </p:txEl>
                                          </p:spTgt>
                                        </p:tgtEl>
                                      </p:cBhvr>
                                    </p:animEffect>
                                    <p:anim calcmode="lin" valueType="num">
                                      <p:cBhvr>
                                        <p:cTn id="13"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1000"/>
                                        <p:tgtEl>
                                          <p:spTgt spid="3">
                                            <p:txEl>
                                              <p:pRg st="3" end="3"/>
                                            </p:txEl>
                                          </p:spTgt>
                                        </p:tgtEl>
                                      </p:cBhvr>
                                    </p:animEffect>
                                    <p:anim calcmode="lin" valueType="num">
                                      <p:cBhvr>
                                        <p:cTn id="20"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3">
                                            <p:txEl>
                                              <p:pRg st="4" end="4"/>
                                            </p:txEl>
                                          </p:spTgt>
                                        </p:tgtEl>
                                        <p:attrNameLst>
                                          <p:attrName>style.visibility</p:attrName>
                                        </p:attrNameLst>
                                      </p:cBhvr>
                                      <p:to>
                                        <p:strVal val="visible"/>
                                      </p:to>
                                    </p:set>
                                    <p:animEffect transition="in" filter="fade">
                                      <p:cBhvr>
                                        <p:cTn id="26" dur="1000"/>
                                        <p:tgtEl>
                                          <p:spTgt spid="3">
                                            <p:txEl>
                                              <p:pRg st="4" end="4"/>
                                            </p:txEl>
                                          </p:spTgt>
                                        </p:tgtEl>
                                      </p:cBhvr>
                                    </p:animEffect>
                                    <p:anim calcmode="lin" valueType="num">
                                      <p:cBhvr>
                                        <p:cTn id="27"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8"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3">
                                            <p:txEl>
                                              <p:pRg st="5" end="5"/>
                                            </p:txEl>
                                          </p:spTgt>
                                        </p:tgtEl>
                                        <p:attrNameLst>
                                          <p:attrName>style.visibility</p:attrName>
                                        </p:attrNameLst>
                                      </p:cBhvr>
                                      <p:to>
                                        <p:strVal val="visible"/>
                                      </p:to>
                                    </p:set>
                                    <p:anim calcmode="lin" valueType="num">
                                      <p:cBhvr additive="base">
                                        <p:cTn id="33"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nodeType="clickEffect">
                                  <p:stCondLst>
                                    <p:cond delay="0"/>
                                  </p:stCondLst>
                                  <p:childTnLst>
                                    <p:set>
                                      <p:cBhvr>
                                        <p:cTn id="38" dur="1" fill="hold">
                                          <p:stCondLst>
                                            <p:cond delay="0"/>
                                          </p:stCondLst>
                                        </p:cTn>
                                        <p:tgtEl>
                                          <p:spTgt spid="3">
                                            <p:txEl>
                                              <p:pRg st="6" end="6"/>
                                            </p:txEl>
                                          </p:spTgt>
                                        </p:tgtEl>
                                        <p:attrNameLst>
                                          <p:attrName>style.visibility</p:attrName>
                                        </p:attrNameLst>
                                      </p:cBhvr>
                                      <p:to>
                                        <p:strVal val="visible"/>
                                      </p:to>
                                    </p:set>
                                    <p:animEffect transition="in" filter="fade">
                                      <p:cBhvr>
                                        <p:cTn id="39" dur="1000"/>
                                        <p:tgtEl>
                                          <p:spTgt spid="3">
                                            <p:txEl>
                                              <p:pRg st="6" end="6"/>
                                            </p:txEl>
                                          </p:spTgt>
                                        </p:tgtEl>
                                      </p:cBhvr>
                                    </p:animEffect>
                                    <p:anim calcmode="lin" valueType="num">
                                      <p:cBhvr>
                                        <p:cTn id="40"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41"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42" presetClass="entr" presetSubtype="0" fill="hold" nodeType="clickEffect">
                                  <p:stCondLst>
                                    <p:cond delay="0"/>
                                  </p:stCondLst>
                                  <p:childTnLst>
                                    <p:set>
                                      <p:cBhvr>
                                        <p:cTn id="45" dur="1" fill="hold">
                                          <p:stCondLst>
                                            <p:cond delay="0"/>
                                          </p:stCondLst>
                                        </p:cTn>
                                        <p:tgtEl>
                                          <p:spTgt spid="3">
                                            <p:txEl>
                                              <p:pRg st="7" end="7"/>
                                            </p:txEl>
                                          </p:spTgt>
                                        </p:tgtEl>
                                        <p:attrNameLst>
                                          <p:attrName>style.visibility</p:attrName>
                                        </p:attrNameLst>
                                      </p:cBhvr>
                                      <p:to>
                                        <p:strVal val="visible"/>
                                      </p:to>
                                    </p:set>
                                    <p:animEffect transition="in" filter="fade">
                                      <p:cBhvr>
                                        <p:cTn id="46" dur="1000"/>
                                        <p:tgtEl>
                                          <p:spTgt spid="3">
                                            <p:txEl>
                                              <p:pRg st="7" end="7"/>
                                            </p:txEl>
                                          </p:spTgt>
                                        </p:tgtEl>
                                      </p:cBhvr>
                                    </p:animEffect>
                                    <p:anim calcmode="lin" valueType="num">
                                      <p:cBhvr>
                                        <p:cTn id="47"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48"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42" presetClass="entr" presetSubtype="0" fill="hold" nodeType="clickEffect">
                                  <p:stCondLst>
                                    <p:cond delay="0"/>
                                  </p:stCondLst>
                                  <p:childTnLst>
                                    <p:set>
                                      <p:cBhvr>
                                        <p:cTn id="52" dur="1" fill="hold">
                                          <p:stCondLst>
                                            <p:cond delay="0"/>
                                          </p:stCondLst>
                                        </p:cTn>
                                        <p:tgtEl>
                                          <p:spTgt spid="3">
                                            <p:txEl>
                                              <p:pRg st="8" end="8"/>
                                            </p:txEl>
                                          </p:spTgt>
                                        </p:tgtEl>
                                        <p:attrNameLst>
                                          <p:attrName>style.visibility</p:attrName>
                                        </p:attrNameLst>
                                      </p:cBhvr>
                                      <p:to>
                                        <p:strVal val="visible"/>
                                      </p:to>
                                    </p:set>
                                    <p:animEffect transition="in" filter="fade">
                                      <p:cBhvr>
                                        <p:cTn id="53" dur="1000"/>
                                        <p:tgtEl>
                                          <p:spTgt spid="3">
                                            <p:txEl>
                                              <p:pRg st="8" end="8"/>
                                            </p:txEl>
                                          </p:spTgt>
                                        </p:tgtEl>
                                      </p:cBhvr>
                                    </p:animEffect>
                                    <p:anim calcmode="lin" valueType="num">
                                      <p:cBhvr>
                                        <p:cTn id="54"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55" dur="10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245A9F99-D9B1-4094-A2E2-B90AC1DB7B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7FAF607-473A-4A43-A23D-BBFF5C4117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8BE420A-085E-D014-F668-E16FECA6B506}"/>
              </a:ext>
            </a:extLst>
          </p:cNvPr>
          <p:cNvSpPr>
            <a:spLocks noGrp="1"/>
          </p:cNvSpPr>
          <p:nvPr>
            <p:ph type="title"/>
          </p:nvPr>
        </p:nvSpPr>
        <p:spPr>
          <a:xfrm>
            <a:off x="6094105" y="802955"/>
            <a:ext cx="4977976" cy="1454051"/>
          </a:xfrm>
        </p:spPr>
        <p:txBody>
          <a:bodyPr>
            <a:normAutofit/>
          </a:bodyPr>
          <a:lstStyle/>
          <a:p>
            <a:r>
              <a:rPr lang="en-US" sz="3600" dirty="0">
                <a:solidFill>
                  <a:schemeClr val="tx2"/>
                </a:solidFill>
              </a:rPr>
              <a:t>4. Faster R-CNN</a:t>
            </a:r>
          </a:p>
        </p:txBody>
      </p:sp>
      <p:pic>
        <p:nvPicPr>
          <p:cNvPr id="7" name="Graphic 6" descr="Anchor">
            <a:extLst>
              <a:ext uri="{FF2B5EF4-FFF2-40B4-BE49-F238E27FC236}">
                <a16:creationId xmlns:a16="http://schemas.microsoft.com/office/drawing/2014/main" id="{D3A51287-3BF4-D3DF-9C08-071FBB0D89D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86951" y="1793846"/>
            <a:ext cx="3620021" cy="3620021"/>
          </a:xfrm>
          <a:prstGeom prst="rect">
            <a:avLst/>
          </a:prstGeom>
        </p:spPr>
      </p:pic>
      <p:sp>
        <p:nvSpPr>
          <p:cNvPr id="3" name="Content Placeholder 2">
            <a:extLst>
              <a:ext uri="{FF2B5EF4-FFF2-40B4-BE49-F238E27FC236}">
                <a16:creationId xmlns:a16="http://schemas.microsoft.com/office/drawing/2014/main" id="{0619598F-9E9E-77D6-D89D-EEBC35AC8133}"/>
              </a:ext>
            </a:extLst>
          </p:cNvPr>
          <p:cNvSpPr>
            <a:spLocks noGrp="1"/>
          </p:cNvSpPr>
          <p:nvPr>
            <p:ph idx="1"/>
          </p:nvPr>
        </p:nvSpPr>
        <p:spPr>
          <a:xfrm>
            <a:off x="6090574" y="2421682"/>
            <a:ext cx="4977578" cy="3639289"/>
          </a:xfrm>
        </p:spPr>
        <p:txBody>
          <a:bodyPr anchor="ctr">
            <a:normAutofit fontScale="92500" lnSpcReduction="10000"/>
          </a:bodyPr>
          <a:lstStyle/>
          <a:p>
            <a:r>
              <a:rPr lang="en-US" sz="1600" b="1" dirty="0">
                <a:solidFill>
                  <a:schemeClr val="tx2"/>
                </a:solidFill>
              </a:rPr>
              <a:t>Anchor boxes</a:t>
            </a:r>
            <a:r>
              <a:rPr lang="en-US" sz="1600" dirty="0">
                <a:solidFill>
                  <a:schemeClr val="tx2"/>
                </a:solidFill>
              </a:rPr>
              <a:t>: </a:t>
            </a:r>
            <a:r>
              <a:rPr lang="en-US" sz="1600" dirty="0" err="1">
                <a:solidFill>
                  <a:schemeClr val="tx2"/>
                </a:solidFill>
              </a:rPr>
              <a:t>là</a:t>
            </a:r>
            <a:r>
              <a:rPr lang="en-US" sz="1600" dirty="0">
                <a:solidFill>
                  <a:schemeClr val="tx2"/>
                </a:solidFill>
              </a:rPr>
              <a:t> </a:t>
            </a:r>
            <a:r>
              <a:rPr lang="en-US" sz="1600" dirty="0" err="1">
                <a:solidFill>
                  <a:schemeClr val="tx2"/>
                </a:solidFill>
              </a:rPr>
              <a:t>khung</a:t>
            </a:r>
            <a:r>
              <a:rPr lang="en-US" sz="1600" dirty="0">
                <a:solidFill>
                  <a:schemeClr val="tx2"/>
                </a:solidFill>
              </a:rPr>
              <a:t> </a:t>
            </a:r>
            <a:r>
              <a:rPr lang="en-US" sz="1600" dirty="0" err="1">
                <a:solidFill>
                  <a:schemeClr val="tx2"/>
                </a:solidFill>
              </a:rPr>
              <a:t>các</a:t>
            </a:r>
            <a:r>
              <a:rPr lang="en-US" sz="1600" dirty="0">
                <a:solidFill>
                  <a:schemeClr val="tx2"/>
                </a:solidFill>
              </a:rPr>
              <a:t> </a:t>
            </a:r>
            <a:r>
              <a:rPr lang="en-US" sz="1600" dirty="0" err="1">
                <a:solidFill>
                  <a:schemeClr val="tx2"/>
                </a:solidFill>
              </a:rPr>
              <a:t>giới</a:t>
            </a:r>
            <a:r>
              <a:rPr lang="en-US" sz="1600" dirty="0">
                <a:solidFill>
                  <a:schemeClr val="tx2"/>
                </a:solidFill>
              </a:rPr>
              <a:t> </a:t>
            </a:r>
            <a:r>
              <a:rPr lang="en-US" sz="1600" dirty="0" err="1">
                <a:solidFill>
                  <a:schemeClr val="tx2"/>
                </a:solidFill>
              </a:rPr>
              <a:t>hạn</a:t>
            </a:r>
            <a:r>
              <a:rPr lang="en-US" sz="1600" dirty="0">
                <a:solidFill>
                  <a:schemeClr val="tx2"/>
                </a:solidFill>
              </a:rPr>
              <a:t> </a:t>
            </a:r>
            <a:r>
              <a:rPr lang="en-US" sz="1600" dirty="0" err="1">
                <a:solidFill>
                  <a:schemeClr val="tx2"/>
                </a:solidFill>
              </a:rPr>
              <a:t>cố</a:t>
            </a:r>
            <a:r>
              <a:rPr lang="en-US" sz="1600" dirty="0">
                <a:solidFill>
                  <a:schemeClr val="tx2"/>
                </a:solidFill>
              </a:rPr>
              <a:t> </a:t>
            </a:r>
            <a:r>
              <a:rPr lang="en-US" sz="1600" dirty="0" err="1">
                <a:solidFill>
                  <a:schemeClr val="tx2"/>
                </a:solidFill>
              </a:rPr>
              <a:t>định</a:t>
            </a:r>
            <a:r>
              <a:rPr lang="en-US" sz="1600" dirty="0">
                <a:solidFill>
                  <a:schemeClr val="tx2"/>
                </a:solidFill>
              </a:rPr>
              <a:t> </a:t>
            </a:r>
            <a:r>
              <a:rPr lang="en-US" sz="1600" dirty="0" err="1">
                <a:solidFill>
                  <a:schemeClr val="tx2"/>
                </a:solidFill>
              </a:rPr>
              <a:t>có</a:t>
            </a:r>
            <a:r>
              <a:rPr lang="en-US" sz="1600" dirty="0">
                <a:solidFill>
                  <a:schemeClr val="tx2"/>
                </a:solidFill>
              </a:rPr>
              <a:t> </a:t>
            </a:r>
            <a:r>
              <a:rPr lang="en-US" sz="1600" dirty="0" err="1">
                <a:solidFill>
                  <a:schemeClr val="tx2"/>
                </a:solidFill>
              </a:rPr>
              <a:t>kích</a:t>
            </a:r>
            <a:r>
              <a:rPr lang="en-US" sz="1600" dirty="0">
                <a:solidFill>
                  <a:schemeClr val="tx2"/>
                </a:solidFill>
              </a:rPr>
              <a:t> </a:t>
            </a:r>
            <a:r>
              <a:rPr lang="en-US" sz="1600" dirty="0" err="1">
                <a:solidFill>
                  <a:schemeClr val="tx2"/>
                </a:solidFill>
              </a:rPr>
              <a:t>thước</a:t>
            </a:r>
            <a:r>
              <a:rPr lang="en-US" sz="1600" dirty="0">
                <a:solidFill>
                  <a:schemeClr val="tx2"/>
                </a:solidFill>
              </a:rPr>
              <a:t> </a:t>
            </a:r>
            <a:r>
              <a:rPr lang="en-US" sz="1600" dirty="0" err="1">
                <a:solidFill>
                  <a:schemeClr val="tx2"/>
                </a:solidFill>
              </a:rPr>
              <a:t>và</a:t>
            </a:r>
            <a:r>
              <a:rPr lang="en-US" sz="1600" dirty="0">
                <a:solidFill>
                  <a:schemeClr val="tx2"/>
                </a:solidFill>
              </a:rPr>
              <a:t> </a:t>
            </a:r>
            <a:r>
              <a:rPr lang="en-US" sz="1600" dirty="0" err="1">
                <a:solidFill>
                  <a:schemeClr val="tx2"/>
                </a:solidFill>
              </a:rPr>
              <a:t>tỉ</a:t>
            </a:r>
            <a:r>
              <a:rPr lang="en-US" sz="1600" dirty="0">
                <a:solidFill>
                  <a:schemeClr val="tx2"/>
                </a:solidFill>
              </a:rPr>
              <a:t> </a:t>
            </a:r>
            <a:r>
              <a:rPr lang="en-US" sz="1600" dirty="0" err="1">
                <a:solidFill>
                  <a:schemeClr val="tx2"/>
                </a:solidFill>
              </a:rPr>
              <a:t>lệ</a:t>
            </a:r>
            <a:r>
              <a:rPr lang="en-US" sz="1600" dirty="0">
                <a:solidFill>
                  <a:schemeClr val="tx2"/>
                </a:solidFill>
              </a:rPr>
              <a:t> </a:t>
            </a:r>
            <a:r>
              <a:rPr lang="en-US" sz="1600" dirty="0" err="1">
                <a:solidFill>
                  <a:schemeClr val="tx2"/>
                </a:solidFill>
              </a:rPr>
              <a:t>khác</a:t>
            </a:r>
            <a:r>
              <a:rPr lang="en-US" sz="1600" dirty="0">
                <a:solidFill>
                  <a:schemeClr val="tx2"/>
                </a:solidFill>
              </a:rPr>
              <a:t> </a:t>
            </a:r>
            <a:r>
              <a:rPr lang="en-US" sz="1600" dirty="0" err="1">
                <a:solidFill>
                  <a:schemeClr val="tx2"/>
                </a:solidFill>
              </a:rPr>
              <a:t>nhau</a:t>
            </a:r>
            <a:r>
              <a:rPr lang="en-US" sz="1600" dirty="0">
                <a:solidFill>
                  <a:schemeClr val="tx2"/>
                </a:solidFill>
              </a:rPr>
              <a:t> </a:t>
            </a:r>
            <a:r>
              <a:rPr lang="en-US" sz="1600" dirty="0" err="1">
                <a:solidFill>
                  <a:schemeClr val="tx2"/>
                </a:solidFill>
              </a:rPr>
              <a:t>được</a:t>
            </a:r>
            <a:r>
              <a:rPr lang="en-US" sz="1600" dirty="0">
                <a:solidFill>
                  <a:schemeClr val="tx2"/>
                </a:solidFill>
              </a:rPr>
              <a:t> </a:t>
            </a:r>
            <a:r>
              <a:rPr lang="en-US" sz="1600" dirty="0" err="1">
                <a:solidFill>
                  <a:schemeClr val="tx2"/>
                </a:solidFill>
              </a:rPr>
              <a:t>đặt</a:t>
            </a:r>
            <a:r>
              <a:rPr lang="en-US" sz="1600" dirty="0">
                <a:solidFill>
                  <a:schemeClr val="tx2"/>
                </a:solidFill>
              </a:rPr>
              <a:t> </a:t>
            </a:r>
            <a:r>
              <a:rPr lang="en-US" sz="1600" dirty="0" err="1">
                <a:solidFill>
                  <a:schemeClr val="tx2"/>
                </a:solidFill>
              </a:rPr>
              <a:t>tại</a:t>
            </a:r>
            <a:r>
              <a:rPr lang="en-US" sz="1600" dirty="0">
                <a:solidFill>
                  <a:schemeClr val="tx2"/>
                </a:solidFill>
              </a:rPr>
              <a:t> </a:t>
            </a:r>
            <a:r>
              <a:rPr lang="en-US" sz="1600" dirty="0" err="1">
                <a:solidFill>
                  <a:schemeClr val="tx2"/>
                </a:solidFill>
              </a:rPr>
              <a:t>mỗi</a:t>
            </a:r>
            <a:r>
              <a:rPr lang="en-US" sz="1600" dirty="0">
                <a:solidFill>
                  <a:schemeClr val="tx2"/>
                </a:solidFill>
              </a:rPr>
              <a:t> </a:t>
            </a:r>
            <a:r>
              <a:rPr lang="en-US" sz="1600" dirty="0" err="1">
                <a:solidFill>
                  <a:schemeClr val="tx2"/>
                </a:solidFill>
              </a:rPr>
              <a:t>vị</a:t>
            </a:r>
            <a:r>
              <a:rPr lang="en-US" sz="1600" dirty="0">
                <a:solidFill>
                  <a:schemeClr val="tx2"/>
                </a:solidFill>
              </a:rPr>
              <a:t> </a:t>
            </a:r>
            <a:r>
              <a:rPr lang="en-US" sz="1600" dirty="0" err="1">
                <a:solidFill>
                  <a:schemeClr val="tx2"/>
                </a:solidFill>
              </a:rPr>
              <a:t>trí</a:t>
            </a:r>
            <a:r>
              <a:rPr lang="en-US" sz="1600" dirty="0">
                <a:solidFill>
                  <a:schemeClr val="tx2"/>
                </a:solidFill>
              </a:rPr>
              <a:t> </a:t>
            </a:r>
            <a:r>
              <a:rPr lang="en-US" sz="1600" dirty="0" err="1">
                <a:solidFill>
                  <a:schemeClr val="tx2"/>
                </a:solidFill>
              </a:rPr>
              <a:t>trên</a:t>
            </a:r>
            <a:r>
              <a:rPr lang="en-US" sz="1600" dirty="0">
                <a:solidFill>
                  <a:schemeClr val="tx2"/>
                </a:solidFill>
              </a:rPr>
              <a:t> feature map </a:t>
            </a:r>
            <a:r>
              <a:rPr lang="en-US" sz="1600" dirty="0" err="1">
                <a:solidFill>
                  <a:schemeClr val="tx2"/>
                </a:solidFill>
              </a:rPr>
              <a:t>trong</a:t>
            </a:r>
            <a:r>
              <a:rPr lang="en-US" sz="1600" dirty="0">
                <a:solidFill>
                  <a:schemeClr val="tx2"/>
                </a:solidFill>
              </a:rPr>
              <a:t> </a:t>
            </a:r>
            <a:r>
              <a:rPr lang="en-US" sz="1600" dirty="0" err="1">
                <a:solidFill>
                  <a:schemeClr val="tx2"/>
                </a:solidFill>
              </a:rPr>
              <a:t>mô</a:t>
            </a:r>
            <a:r>
              <a:rPr lang="en-US" sz="1600" dirty="0">
                <a:solidFill>
                  <a:schemeClr val="tx2"/>
                </a:solidFill>
              </a:rPr>
              <a:t> </a:t>
            </a:r>
            <a:r>
              <a:rPr lang="en-US" sz="1600" dirty="0" err="1">
                <a:solidFill>
                  <a:schemeClr val="tx2"/>
                </a:solidFill>
              </a:rPr>
              <a:t>hình</a:t>
            </a:r>
            <a:r>
              <a:rPr lang="en-US" sz="1600" dirty="0">
                <a:solidFill>
                  <a:schemeClr val="tx2"/>
                </a:solidFill>
              </a:rPr>
              <a:t> RPN </a:t>
            </a:r>
            <a:r>
              <a:rPr lang="en-US" sz="1600" dirty="0" err="1">
                <a:solidFill>
                  <a:schemeClr val="tx2"/>
                </a:solidFill>
              </a:rPr>
              <a:t>của</a:t>
            </a:r>
            <a:r>
              <a:rPr lang="en-US" sz="1600" dirty="0">
                <a:solidFill>
                  <a:schemeClr val="tx2"/>
                </a:solidFill>
              </a:rPr>
              <a:t> Faster R-CNN.</a:t>
            </a:r>
          </a:p>
          <a:p>
            <a:pPr marL="0" indent="0">
              <a:buNone/>
            </a:pPr>
            <a:r>
              <a:rPr lang="en-US" sz="1600" b="1" dirty="0" err="1">
                <a:solidFill>
                  <a:schemeClr val="tx2"/>
                </a:solidFill>
              </a:rPr>
              <a:t>Mục</a:t>
            </a:r>
            <a:r>
              <a:rPr lang="en-US" sz="1600" b="1" dirty="0">
                <a:solidFill>
                  <a:schemeClr val="tx2"/>
                </a:solidFill>
              </a:rPr>
              <a:t> </a:t>
            </a:r>
            <a:r>
              <a:rPr lang="en-US" sz="1600" b="1" dirty="0" err="1">
                <a:solidFill>
                  <a:schemeClr val="tx2"/>
                </a:solidFill>
              </a:rPr>
              <a:t>đích</a:t>
            </a:r>
            <a:r>
              <a:rPr lang="en-US" sz="1600" dirty="0">
                <a:solidFill>
                  <a:schemeClr val="tx2"/>
                </a:solidFill>
              </a:rPr>
              <a:t>: </a:t>
            </a:r>
            <a:r>
              <a:rPr lang="en-US" sz="1600" dirty="0" err="1">
                <a:solidFill>
                  <a:schemeClr val="tx2"/>
                </a:solidFill>
              </a:rPr>
              <a:t>Các</a:t>
            </a:r>
            <a:r>
              <a:rPr lang="en-US" sz="1600" dirty="0">
                <a:solidFill>
                  <a:schemeClr val="tx2"/>
                </a:solidFill>
              </a:rPr>
              <a:t> object </a:t>
            </a:r>
            <a:r>
              <a:rPr lang="en-US" sz="1600" dirty="0" err="1">
                <a:solidFill>
                  <a:schemeClr val="tx2"/>
                </a:solidFill>
              </a:rPr>
              <a:t>trong</a:t>
            </a:r>
            <a:r>
              <a:rPr lang="en-US" sz="1600" dirty="0">
                <a:solidFill>
                  <a:schemeClr val="tx2"/>
                </a:solidFill>
              </a:rPr>
              <a:t> </a:t>
            </a:r>
            <a:r>
              <a:rPr lang="en-US" sz="1600" dirty="0" err="1">
                <a:solidFill>
                  <a:schemeClr val="tx2"/>
                </a:solidFill>
              </a:rPr>
              <a:t>ảnh</a:t>
            </a:r>
            <a:r>
              <a:rPr lang="en-US" sz="1600" dirty="0">
                <a:solidFill>
                  <a:schemeClr val="tx2"/>
                </a:solidFill>
              </a:rPr>
              <a:t> </a:t>
            </a:r>
            <a:r>
              <a:rPr lang="en-US" sz="1600" dirty="0" err="1">
                <a:solidFill>
                  <a:schemeClr val="tx2"/>
                </a:solidFill>
              </a:rPr>
              <a:t>có</a:t>
            </a:r>
            <a:r>
              <a:rPr lang="en-US" sz="1600" dirty="0">
                <a:solidFill>
                  <a:schemeClr val="tx2"/>
                </a:solidFill>
              </a:rPr>
              <a:t> </a:t>
            </a:r>
            <a:r>
              <a:rPr lang="en-US" sz="1600" dirty="0" err="1">
                <a:solidFill>
                  <a:schemeClr val="tx2"/>
                </a:solidFill>
              </a:rPr>
              <a:t>nhiều</a:t>
            </a:r>
            <a:r>
              <a:rPr lang="en-US" sz="1600" dirty="0">
                <a:solidFill>
                  <a:schemeClr val="tx2"/>
                </a:solidFill>
              </a:rPr>
              <a:t> </a:t>
            </a:r>
            <a:r>
              <a:rPr lang="en-US" sz="1600" dirty="0" err="1">
                <a:solidFill>
                  <a:schemeClr val="tx2"/>
                </a:solidFill>
              </a:rPr>
              <a:t>kích</a:t>
            </a:r>
            <a:r>
              <a:rPr lang="en-US" sz="1600" dirty="0">
                <a:solidFill>
                  <a:schemeClr val="tx2"/>
                </a:solidFill>
              </a:rPr>
              <a:t> </a:t>
            </a:r>
            <a:r>
              <a:rPr lang="en-US" sz="1600" dirty="0" err="1">
                <a:solidFill>
                  <a:schemeClr val="tx2"/>
                </a:solidFill>
              </a:rPr>
              <a:t>thước</a:t>
            </a:r>
            <a:r>
              <a:rPr lang="en-US" sz="1600" dirty="0">
                <a:solidFill>
                  <a:schemeClr val="tx2"/>
                </a:solidFill>
              </a:rPr>
              <a:t> </a:t>
            </a:r>
            <a:r>
              <a:rPr lang="en-US" sz="1600" dirty="0" err="1">
                <a:solidFill>
                  <a:schemeClr val="tx2"/>
                </a:solidFill>
              </a:rPr>
              <a:t>và</a:t>
            </a:r>
            <a:r>
              <a:rPr lang="en-US" sz="1600" dirty="0">
                <a:solidFill>
                  <a:schemeClr val="tx2"/>
                </a:solidFill>
              </a:rPr>
              <a:t> </a:t>
            </a:r>
            <a:r>
              <a:rPr lang="en-US" sz="1600" dirty="0" err="1">
                <a:solidFill>
                  <a:schemeClr val="tx2"/>
                </a:solidFill>
              </a:rPr>
              <a:t>hình</a:t>
            </a:r>
            <a:r>
              <a:rPr lang="en-US" sz="1600" dirty="0">
                <a:solidFill>
                  <a:schemeClr val="tx2"/>
                </a:solidFill>
              </a:rPr>
              <a:t> </a:t>
            </a:r>
            <a:r>
              <a:rPr lang="en-US" sz="1600" dirty="0" err="1">
                <a:solidFill>
                  <a:schemeClr val="tx2"/>
                </a:solidFill>
              </a:rPr>
              <a:t>dạng</a:t>
            </a:r>
            <a:r>
              <a:rPr lang="en-US" sz="1600" dirty="0">
                <a:solidFill>
                  <a:schemeClr val="tx2"/>
                </a:solidFill>
              </a:rPr>
              <a:t> </a:t>
            </a:r>
            <a:r>
              <a:rPr lang="en-US" sz="1600" dirty="0" err="1">
                <a:solidFill>
                  <a:schemeClr val="tx2"/>
                </a:solidFill>
              </a:rPr>
              <a:t>khác</a:t>
            </a:r>
            <a:r>
              <a:rPr lang="en-US" sz="1600" dirty="0">
                <a:solidFill>
                  <a:schemeClr val="tx2"/>
                </a:solidFill>
              </a:rPr>
              <a:t> </a:t>
            </a:r>
            <a:r>
              <a:rPr lang="en-US" sz="1600" dirty="0" err="1">
                <a:solidFill>
                  <a:schemeClr val="tx2"/>
                </a:solidFill>
              </a:rPr>
              <a:t>nhau</a:t>
            </a:r>
            <a:r>
              <a:rPr lang="en-US" sz="1600" dirty="0">
                <a:solidFill>
                  <a:schemeClr val="tx2"/>
                </a:solidFill>
              </a:rPr>
              <a:t>. </a:t>
            </a:r>
            <a:r>
              <a:rPr lang="en-US" sz="1600" dirty="0" err="1">
                <a:solidFill>
                  <a:schemeClr val="tx2"/>
                </a:solidFill>
              </a:rPr>
              <a:t>Nếu</a:t>
            </a:r>
            <a:r>
              <a:rPr lang="en-US" sz="1600" dirty="0">
                <a:solidFill>
                  <a:schemeClr val="tx2"/>
                </a:solidFill>
              </a:rPr>
              <a:t> ta </a:t>
            </a:r>
            <a:r>
              <a:rPr lang="en-US" sz="1600" dirty="0" err="1">
                <a:solidFill>
                  <a:schemeClr val="tx2"/>
                </a:solidFill>
              </a:rPr>
              <a:t>chỉ</a:t>
            </a:r>
            <a:r>
              <a:rPr lang="en-US" sz="1600" dirty="0">
                <a:solidFill>
                  <a:schemeClr val="tx2"/>
                </a:solidFill>
              </a:rPr>
              <a:t> </a:t>
            </a:r>
            <a:r>
              <a:rPr lang="en-US" sz="1600" dirty="0" err="1">
                <a:solidFill>
                  <a:schemeClr val="tx2"/>
                </a:solidFill>
              </a:rPr>
              <a:t>dùng</a:t>
            </a:r>
            <a:r>
              <a:rPr lang="en-US" sz="1600" dirty="0">
                <a:solidFill>
                  <a:schemeClr val="tx2"/>
                </a:solidFill>
              </a:rPr>
              <a:t> </a:t>
            </a:r>
            <a:r>
              <a:rPr lang="en-US" sz="1600" dirty="0" err="1">
                <a:solidFill>
                  <a:schemeClr val="tx2"/>
                </a:solidFill>
              </a:rPr>
              <a:t>một</a:t>
            </a:r>
            <a:r>
              <a:rPr lang="en-US" sz="1600" dirty="0">
                <a:solidFill>
                  <a:schemeClr val="tx2"/>
                </a:solidFill>
              </a:rPr>
              <a:t> </a:t>
            </a:r>
            <a:r>
              <a:rPr lang="en-US" sz="1600" dirty="0" err="1">
                <a:solidFill>
                  <a:schemeClr val="tx2"/>
                </a:solidFill>
              </a:rPr>
              <a:t>kích</a:t>
            </a:r>
            <a:r>
              <a:rPr lang="en-US" sz="1600" dirty="0">
                <a:solidFill>
                  <a:schemeClr val="tx2"/>
                </a:solidFill>
              </a:rPr>
              <a:t> </a:t>
            </a:r>
            <a:r>
              <a:rPr lang="en-US" sz="1600" dirty="0" err="1">
                <a:solidFill>
                  <a:schemeClr val="tx2"/>
                </a:solidFill>
              </a:rPr>
              <a:t>thước</a:t>
            </a:r>
            <a:r>
              <a:rPr lang="en-US" sz="1600" dirty="0">
                <a:solidFill>
                  <a:schemeClr val="tx2"/>
                </a:solidFill>
              </a:rPr>
              <a:t> </a:t>
            </a:r>
            <a:r>
              <a:rPr lang="en-US" sz="1600" dirty="0" err="1">
                <a:solidFill>
                  <a:schemeClr val="tx2"/>
                </a:solidFill>
              </a:rPr>
              <a:t>khung</a:t>
            </a:r>
            <a:r>
              <a:rPr lang="en-US" sz="1600" dirty="0">
                <a:solidFill>
                  <a:schemeClr val="tx2"/>
                </a:solidFill>
              </a:rPr>
              <a:t> </a:t>
            </a:r>
            <a:r>
              <a:rPr lang="en-US" sz="1600" dirty="0" err="1">
                <a:solidFill>
                  <a:schemeClr val="tx2"/>
                </a:solidFill>
              </a:rPr>
              <a:t>duy</a:t>
            </a:r>
            <a:r>
              <a:rPr lang="en-US" sz="1600" dirty="0">
                <a:solidFill>
                  <a:schemeClr val="tx2"/>
                </a:solidFill>
              </a:rPr>
              <a:t> </a:t>
            </a:r>
            <a:r>
              <a:rPr lang="en-US" sz="1600" dirty="0" err="1">
                <a:solidFill>
                  <a:schemeClr val="tx2"/>
                </a:solidFill>
              </a:rPr>
              <a:t>nhất</a:t>
            </a:r>
            <a:r>
              <a:rPr lang="en-US" sz="1600" dirty="0">
                <a:solidFill>
                  <a:schemeClr val="tx2"/>
                </a:solidFill>
              </a:rPr>
              <a:t> </a:t>
            </a:r>
            <a:r>
              <a:rPr lang="en-US" sz="1600" dirty="0" err="1">
                <a:solidFill>
                  <a:schemeClr val="tx2"/>
                </a:solidFill>
              </a:rPr>
              <a:t>thì</a:t>
            </a:r>
            <a:r>
              <a:rPr lang="en-US" sz="1600" dirty="0">
                <a:solidFill>
                  <a:schemeClr val="tx2"/>
                </a:solidFill>
              </a:rPr>
              <a:t> </a:t>
            </a:r>
            <a:r>
              <a:rPr lang="en-US" sz="1600" dirty="0" err="1">
                <a:solidFill>
                  <a:schemeClr val="tx2"/>
                </a:solidFill>
              </a:rPr>
              <a:t>mô</a:t>
            </a:r>
            <a:r>
              <a:rPr lang="en-US" sz="1600" dirty="0">
                <a:solidFill>
                  <a:schemeClr val="tx2"/>
                </a:solidFill>
              </a:rPr>
              <a:t> </a:t>
            </a:r>
            <a:r>
              <a:rPr lang="en-US" sz="1600" dirty="0" err="1">
                <a:solidFill>
                  <a:schemeClr val="tx2"/>
                </a:solidFill>
              </a:rPr>
              <a:t>hình</a:t>
            </a:r>
            <a:r>
              <a:rPr lang="en-US" sz="1600" dirty="0">
                <a:solidFill>
                  <a:schemeClr val="tx2"/>
                </a:solidFill>
              </a:rPr>
              <a:t> </a:t>
            </a:r>
            <a:r>
              <a:rPr lang="en-US" sz="1600" dirty="0" err="1">
                <a:solidFill>
                  <a:schemeClr val="tx2"/>
                </a:solidFill>
              </a:rPr>
              <a:t>sẽ</a:t>
            </a:r>
            <a:r>
              <a:rPr lang="en-US" sz="1600" dirty="0">
                <a:solidFill>
                  <a:schemeClr val="tx2"/>
                </a:solidFill>
              </a:rPr>
              <a:t> </a:t>
            </a:r>
            <a:r>
              <a:rPr lang="en-US" sz="1600" dirty="0" err="1">
                <a:solidFill>
                  <a:schemeClr val="tx2"/>
                </a:solidFill>
              </a:rPr>
              <a:t>khó</a:t>
            </a:r>
            <a:r>
              <a:rPr lang="en-US" sz="1600" dirty="0">
                <a:solidFill>
                  <a:schemeClr val="tx2"/>
                </a:solidFill>
              </a:rPr>
              <a:t> </a:t>
            </a:r>
            <a:r>
              <a:rPr lang="en-US" sz="1600" dirty="0" err="1">
                <a:solidFill>
                  <a:schemeClr val="tx2"/>
                </a:solidFill>
              </a:rPr>
              <a:t>có</a:t>
            </a:r>
            <a:r>
              <a:rPr lang="en-US" sz="1600" dirty="0">
                <a:solidFill>
                  <a:schemeClr val="tx2"/>
                </a:solidFill>
              </a:rPr>
              <a:t> </a:t>
            </a:r>
            <a:r>
              <a:rPr lang="en-US" sz="1600" dirty="0" err="1">
                <a:solidFill>
                  <a:schemeClr val="tx2"/>
                </a:solidFill>
              </a:rPr>
              <a:t>thể</a:t>
            </a:r>
            <a:r>
              <a:rPr lang="en-US" sz="1600" dirty="0">
                <a:solidFill>
                  <a:schemeClr val="tx2"/>
                </a:solidFill>
              </a:rPr>
              <a:t> </a:t>
            </a:r>
            <a:r>
              <a:rPr lang="en-US" sz="1600" dirty="0" err="1">
                <a:solidFill>
                  <a:schemeClr val="tx2"/>
                </a:solidFill>
              </a:rPr>
              <a:t>học</a:t>
            </a:r>
            <a:r>
              <a:rPr lang="en-US" sz="1600" dirty="0">
                <a:solidFill>
                  <a:schemeClr val="tx2"/>
                </a:solidFill>
              </a:rPr>
              <a:t> </a:t>
            </a:r>
            <a:r>
              <a:rPr lang="en-US" sz="1600" dirty="0" err="1">
                <a:solidFill>
                  <a:schemeClr val="tx2"/>
                </a:solidFill>
              </a:rPr>
              <a:t>được</a:t>
            </a:r>
            <a:r>
              <a:rPr lang="en-US" sz="1600" dirty="0">
                <a:solidFill>
                  <a:schemeClr val="tx2"/>
                </a:solidFill>
              </a:rPr>
              <a:t> </a:t>
            </a:r>
            <a:r>
              <a:rPr lang="en-US" sz="1600" dirty="0" err="1">
                <a:solidFill>
                  <a:schemeClr val="tx2"/>
                </a:solidFill>
              </a:rPr>
              <a:t>các</a:t>
            </a:r>
            <a:r>
              <a:rPr lang="en-US" sz="1600" dirty="0">
                <a:solidFill>
                  <a:schemeClr val="tx2"/>
                </a:solidFill>
              </a:rPr>
              <a:t> </a:t>
            </a:r>
            <a:r>
              <a:rPr lang="en-US" sz="1600" dirty="0" err="1">
                <a:solidFill>
                  <a:schemeClr val="tx2"/>
                </a:solidFill>
              </a:rPr>
              <a:t>đối</a:t>
            </a:r>
            <a:r>
              <a:rPr lang="en-US" sz="1600" dirty="0">
                <a:solidFill>
                  <a:schemeClr val="tx2"/>
                </a:solidFill>
              </a:rPr>
              <a:t> </a:t>
            </a:r>
            <a:r>
              <a:rPr lang="en-US" sz="1600" dirty="0" err="1">
                <a:solidFill>
                  <a:schemeClr val="tx2"/>
                </a:solidFill>
              </a:rPr>
              <a:t>tượng</a:t>
            </a:r>
            <a:r>
              <a:rPr lang="en-US" sz="1600" dirty="0">
                <a:solidFill>
                  <a:schemeClr val="tx2"/>
                </a:solidFill>
              </a:rPr>
              <a:t> </a:t>
            </a:r>
            <a:r>
              <a:rPr lang="en-US" sz="1600" dirty="0" err="1">
                <a:solidFill>
                  <a:schemeClr val="tx2"/>
                </a:solidFill>
              </a:rPr>
              <a:t>có</a:t>
            </a:r>
            <a:r>
              <a:rPr lang="en-US" sz="1600" dirty="0">
                <a:solidFill>
                  <a:schemeClr val="tx2"/>
                </a:solidFill>
              </a:rPr>
              <a:t> </a:t>
            </a:r>
            <a:r>
              <a:rPr lang="en-US" sz="1600" dirty="0" err="1">
                <a:solidFill>
                  <a:schemeClr val="tx2"/>
                </a:solidFill>
              </a:rPr>
              <a:t>hình</a:t>
            </a:r>
            <a:r>
              <a:rPr lang="en-US" sz="1600" dirty="0">
                <a:solidFill>
                  <a:schemeClr val="tx2"/>
                </a:solidFill>
              </a:rPr>
              <a:t> </a:t>
            </a:r>
            <a:r>
              <a:rPr lang="en-US" sz="1600" dirty="0" err="1">
                <a:solidFill>
                  <a:schemeClr val="tx2"/>
                </a:solidFill>
              </a:rPr>
              <a:t>dạng</a:t>
            </a:r>
            <a:r>
              <a:rPr lang="en-US" sz="1600" dirty="0">
                <a:solidFill>
                  <a:schemeClr val="tx2"/>
                </a:solidFill>
              </a:rPr>
              <a:t> </a:t>
            </a:r>
            <a:r>
              <a:rPr lang="en-US" sz="1600" dirty="0" err="1">
                <a:solidFill>
                  <a:schemeClr val="tx2"/>
                </a:solidFill>
              </a:rPr>
              <a:t>khác</a:t>
            </a:r>
            <a:r>
              <a:rPr lang="en-US" sz="1600" dirty="0">
                <a:solidFill>
                  <a:schemeClr val="tx2"/>
                </a:solidFill>
              </a:rPr>
              <a:t> </a:t>
            </a:r>
            <a:r>
              <a:rPr lang="en-US" sz="1600" dirty="0" err="1">
                <a:solidFill>
                  <a:schemeClr val="tx2"/>
                </a:solidFill>
              </a:rPr>
              <a:t>nhau</a:t>
            </a:r>
            <a:r>
              <a:rPr lang="en-US" sz="1600" dirty="0">
                <a:solidFill>
                  <a:schemeClr val="tx2"/>
                </a:solidFill>
              </a:rPr>
              <a:t>. </a:t>
            </a:r>
          </a:p>
          <a:p>
            <a:pPr marL="0" indent="0">
              <a:buNone/>
            </a:pPr>
            <a:r>
              <a:rPr lang="en-US" sz="1600" b="1" dirty="0">
                <a:solidFill>
                  <a:schemeClr val="tx2"/>
                </a:solidFill>
              </a:rPr>
              <a:t>Anchor Boxes </a:t>
            </a:r>
            <a:r>
              <a:rPr lang="en-US" sz="1600" dirty="0" err="1">
                <a:solidFill>
                  <a:schemeClr val="tx2"/>
                </a:solidFill>
              </a:rPr>
              <a:t>giúp</a:t>
            </a:r>
            <a:r>
              <a:rPr lang="en-US" sz="1600" dirty="0">
                <a:solidFill>
                  <a:schemeClr val="tx2"/>
                </a:solidFill>
              </a:rPr>
              <a:t> </a:t>
            </a:r>
            <a:r>
              <a:rPr lang="en-US" sz="1600" dirty="0" err="1">
                <a:solidFill>
                  <a:schemeClr val="tx2"/>
                </a:solidFill>
              </a:rPr>
              <a:t>mô</a:t>
            </a:r>
            <a:r>
              <a:rPr lang="en-US" sz="1600" dirty="0">
                <a:solidFill>
                  <a:schemeClr val="tx2"/>
                </a:solidFill>
              </a:rPr>
              <a:t> </a:t>
            </a:r>
            <a:r>
              <a:rPr lang="en-US" sz="1600" dirty="0" err="1">
                <a:solidFill>
                  <a:schemeClr val="tx2"/>
                </a:solidFill>
              </a:rPr>
              <a:t>hình</a:t>
            </a:r>
            <a:r>
              <a:rPr lang="en-US" sz="1600" dirty="0">
                <a:solidFill>
                  <a:schemeClr val="tx2"/>
                </a:solidFill>
              </a:rPr>
              <a:t> </a:t>
            </a:r>
            <a:r>
              <a:rPr lang="en-US" sz="1600" dirty="0" err="1">
                <a:solidFill>
                  <a:schemeClr val="tx2"/>
                </a:solidFill>
              </a:rPr>
              <a:t>nhận</a:t>
            </a:r>
            <a:r>
              <a:rPr lang="en-US" sz="1600" dirty="0">
                <a:solidFill>
                  <a:schemeClr val="tx2"/>
                </a:solidFill>
              </a:rPr>
              <a:t> </a:t>
            </a:r>
            <a:r>
              <a:rPr lang="en-US" sz="1600" dirty="0" err="1">
                <a:solidFill>
                  <a:schemeClr val="tx2"/>
                </a:solidFill>
              </a:rPr>
              <a:t>diện</a:t>
            </a:r>
            <a:r>
              <a:rPr lang="en-US" sz="1600" dirty="0">
                <a:solidFill>
                  <a:schemeClr val="tx2"/>
                </a:solidFill>
              </a:rPr>
              <a:t> </a:t>
            </a:r>
            <a:r>
              <a:rPr lang="en-US" sz="1600" dirty="0" err="1">
                <a:solidFill>
                  <a:schemeClr val="tx2"/>
                </a:solidFill>
              </a:rPr>
              <a:t>nhiều</a:t>
            </a:r>
            <a:r>
              <a:rPr lang="en-US" sz="1600" dirty="0">
                <a:solidFill>
                  <a:schemeClr val="tx2"/>
                </a:solidFill>
              </a:rPr>
              <a:t> </a:t>
            </a:r>
            <a:r>
              <a:rPr lang="en-US" sz="1600" dirty="0" err="1">
                <a:solidFill>
                  <a:schemeClr val="tx2"/>
                </a:solidFill>
              </a:rPr>
              <a:t>loại</a:t>
            </a:r>
            <a:r>
              <a:rPr lang="en-US" sz="1600" dirty="0">
                <a:solidFill>
                  <a:schemeClr val="tx2"/>
                </a:solidFill>
              </a:rPr>
              <a:t> </a:t>
            </a:r>
            <a:r>
              <a:rPr lang="en-US" sz="1600" dirty="0" err="1">
                <a:solidFill>
                  <a:schemeClr val="tx2"/>
                </a:solidFill>
              </a:rPr>
              <a:t>đối</a:t>
            </a:r>
            <a:r>
              <a:rPr lang="en-US" sz="1600" dirty="0">
                <a:solidFill>
                  <a:schemeClr val="tx2"/>
                </a:solidFill>
              </a:rPr>
              <a:t> </a:t>
            </a:r>
            <a:r>
              <a:rPr lang="en-US" sz="1600" dirty="0" err="1">
                <a:solidFill>
                  <a:schemeClr val="tx2"/>
                </a:solidFill>
              </a:rPr>
              <a:t>tượng</a:t>
            </a:r>
            <a:r>
              <a:rPr lang="en-US" sz="1600" dirty="0">
                <a:solidFill>
                  <a:schemeClr val="tx2"/>
                </a:solidFill>
              </a:rPr>
              <a:t> </a:t>
            </a:r>
            <a:r>
              <a:rPr lang="en-US" sz="1600" dirty="0" err="1">
                <a:solidFill>
                  <a:schemeClr val="tx2"/>
                </a:solidFill>
              </a:rPr>
              <a:t>hơn</a:t>
            </a:r>
            <a:r>
              <a:rPr lang="en-US" sz="1600" dirty="0">
                <a:solidFill>
                  <a:schemeClr val="tx2"/>
                </a:solidFill>
              </a:rPr>
              <a:t> </a:t>
            </a:r>
            <a:r>
              <a:rPr lang="en-US" sz="1600" dirty="0" err="1">
                <a:solidFill>
                  <a:schemeClr val="tx2"/>
                </a:solidFill>
              </a:rPr>
              <a:t>bằng</a:t>
            </a:r>
            <a:r>
              <a:rPr lang="en-US" sz="1600" dirty="0">
                <a:solidFill>
                  <a:schemeClr val="tx2"/>
                </a:solidFill>
              </a:rPr>
              <a:t> </a:t>
            </a:r>
            <a:r>
              <a:rPr lang="en-US" sz="1600" dirty="0" err="1">
                <a:solidFill>
                  <a:schemeClr val="tx2"/>
                </a:solidFill>
              </a:rPr>
              <a:t>cách</a:t>
            </a:r>
            <a:r>
              <a:rPr lang="en-US" sz="1600" dirty="0">
                <a:solidFill>
                  <a:schemeClr val="tx2"/>
                </a:solidFill>
              </a:rPr>
              <a:t> </a:t>
            </a:r>
            <a:r>
              <a:rPr lang="en-US" sz="1600" dirty="0" err="1">
                <a:solidFill>
                  <a:schemeClr val="tx2"/>
                </a:solidFill>
              </a:rPr>
              <a:t>sinh</a:t>
            </a:r>
            <a:r>
              <a:rPr lang="en-US" sz="1600" dirty="0">
                <a:solidFill>
                  <a:schemeClr val="tx2"/>
                </a:solidFill>
              </a:rPr>
              <a:t> </a:t>
            </a:r>
            <a:r>
              <a:rPr lang="en-US" sz="1600" dirty="0" err="1">
                <a:solidFill>
                  <a:schemeClr val="tx2"/>
                </a:solidFill>
              </a:rPr>
              <a:t>ra</a:t>
            </a:r>
            <a:r>
              <a:rPr lang="en-US" sz="1600" dirty="0">
                <a:solidFill>
                  <a:schemeClr val="tx2"/>
                </a:solidFill>
              </a:rPr>
              <a:t> </a:t>
            </a:r>
            <a:r>
              <a:rPr lang="en-US" sz="1600" dirty="0" err="1">
                <a:solidFill>
                  <a:schemeClr val="tx2"/>
                </a:solidFill>
              </a:rPr>
              <a:t>các</a:t>
            </a:r>
            <a:r>
              <a:rPr lang="en-US" sz="1600" dirty="0">
                <a:solidFill>
                  <a:schemeClr val="tx2"/>
                </a:solidFill>
              </a:rPr>
              <a:t> </a:t>
            </a:r>
            <a:r>
              <a:rPr lang="en-US" sz="1600" dirty="0" err="1">
                <a:solidFill>
                  <a:schemeClr val="tx2"/>
                </a:solidFill>
              </a:rPr>
              <a:t>khung</a:t>
            </a:r>
            <a:r>
              <a:rPr lang="en-US" sz="1600" dirty="0">
                <a:solidFill>
                  <a:schemeClr val="tx2"/>
                </a:solidFill>
              </a:rPr>
              <a:t> </a:t>
            </a:r>
            <a:r>
              <a:rPr lang="en-US" sz="1600" dirty="0" err="1">
                <a:solidFill>
                  <a:schemeClr val="tx2"/>
                </a:solidFill>
              </a:rPr>
              <a:t>với</a:t>
            </a:r>
            <a:r>
              <a:rPr lang="en-US" sz="1600" dirty="0">
                <a:solidFill>
                  <a:schemeClr val="tx2"/>
                </a:solidFill>
              </a:rPr>
              <a:t> </a:t>
            </a:r>
            <a:r>
              <a:rPr lang="en-US" sz="1600" dirty="0" err="1">
                <a:solidFill>
                  <a:schemeClr val="tx2"/>
                </a:solidFill>
              </a:rPr>
              <a:t>kích</a:t>
            </a:r>
            <a:r>
              <a:rPr lang="en-US" sz="1600" dirty="0">
                <a:solidFill>
                  <a:schemeClr val="tx2"/>
                </a:solidFill>
              </a:rPr>
              <a:t> </a:t>
            </a:r>
            <a:r>
              <a:rPr lang="en-US" sz="1600" dirty="0" err="1">
                <a:solidFill>
                  <a:schemeClr val="tx2"/>
                </a:solidFill>
              </a:rPr>
              <a:t>thước</a:t>
            </a:r>
            <a:r>
              <a:rPr lang="en-US" sz="1600" dirty="0">
                <a:solidFill>
                  <a:schemeClr val="tx2"/>
                </a:solidFill>
              </a:rPr>
              <a:t> </a:t>
            </a:r>
            <a:r>
              <a:rPr lang="en-US" sz="1600" dirty="0" err="1">
                <a:solidFill>
                  <a:schemeClr val="tx2"/>
                </a:solidFill>
              </a:rPr>
              <a:t>và</a:t>
            </a:r>
            <a:r>
              <a:rPr lang="en-US" sz="1600" dirty="0">
                <a:solidFill>
                  <a:schemeClr val="tx2"/>
                </a:solidFill>
              </a:rPr>
              <a:t> </a:t>
            </a:r>
            <a:r>
              <a:rPr lang="en-US" sz="1600" dirty="0" err="1">
                <a:solidFill>
                  <a:schemeClr val="tx2"/>
                </a:solidFill>
              </a:rPr>
              <a:t>tỉ</a:t>
            </a:r>
            <a:r>
              <a:rPr lang="en-US" sz="1600" dirty="0">
                <a:solidFill>
                  <a:schemeClr val="tx2"/>
                </a:solidFill>
              </a:rPr>
              <a:t> </a:t>
            </a:r>
            <a:r>
              <a:rPr lang="en-US" sz="1600" dirty="0" err="1">
                <a:solidFill>
                  <a:schemeClr val="tx2"/>
                </a:solidFill>
              </a:rPr>
              <a:t>lệ</a:t>
            </a:r>
            <a:r>
              <a:rPr lang="en-US" sz="1600" dirty="0">
                <a:solidFill>
                  <a:schemeClr val="tx2"/>
                </a:solidFill>
              </a:rPr>
              <a:t> </a:t>
            </a:r>
            <a:r>
              <a:rPr lang="en-US" sz="1600" dirty="0" err="1">
                <a:solidFill>
                  <a:schemeClr val="tx2"/>
                </a:solidFill>
              </a:rPr>
              <a:t>khác</a:t>
            </a:r>
            <a:r>
              <a:rPr lang="en-US" sz="1600" dirty="0">
                <a:solidFill>
                  <a:schemeClr val="tx2"/>
                </a:solidFill>
              </a:rPr>
              <a:t> </a:t>
            </a:r>
            <a:r>
              <a:rPr lang="en-US" sz="1600" dirty="0" err="1">
                <a:solidFill>
                  <a:schemeClr val="tx2"/>
                </a:solidFill>
              </a:rPr>
              <a:t>nhau</a:t>
            </a:r>
            <a:r>
              <a:rPr lang="en-US" sz="1600" dirty="0">
                <a:solidFill>
                  <a:schemeClr val="tx2"/>
                </a:solidFill>
              </a:rPr>
              <a:t>. </a:t>
            </a:r>
          </a:p>
          <a:p>
            <a:pPr marL="0" indent="0">
              <a:buNone/>
            </a:pPr>
            <a:r>
              <a:rPr lang="en-US" sz="1600" i="1" dirty="0" err="1">
                <a:solidFill>
                  <a:schemeClr val="tx2"/>
                </a:solidFill>
              </a:rPr>
              <a:t>Phân</a:t>
            </a:r>
            <a:r>
              <a:rPr lang="en-US" sz="1600" i="1" dirty="0">
                <a:solidFill>
                  <a:schemeClr val="tx2"/>
                </a:solidFill>
              </a:rPr>
              <a:t> </a:t>
            </a:r>
            <a:r>
              <a:rPr lang="en-US" sz="1600" i="1" dirty="0" err="1">
                <a:solidFill>
                  <a:schemeClr val="tx2"/>
                </a:solidFill>
              </a:rPr>
              <a:t>biệt</a:t>
            </a:r>
            <a:r>
              <a:rPr lang="en-US" sz="1600" i="1" dirty="0">
                <a:solidFill>
                  <a:schemeClr val="tx2"/>
                </a:solidFill>
              </a:rPr>
              <a:t> Anchor Boxes </a:t>
            </a:r>
            <a:r>
              <a:rPr lang="en-US" sz="1600" i="1" dirty="0" err="1">
                <a:solidFill>
                  <a:schemeClr val="tx2"/>
                </a:solidFill>
              </a:rPr>
              <a:t>và</a:t>
            </a:r>
            <a:r>
              <a:rPr lang="en-US" sz="1600" i="1" dirty="0">
                <a:solidFill>
                  <a:schemeClr val="tx2"/>
                </a:solidFill>
              </a:rPr>
              <a:t> Bounding boxes:</a:t>
            </a:r>
          </a:p>
          <a:p>
            <a:pPr marL="0" indent="0">
              <a:buNone/>
            </a:pPr>
            <a:r>
              <a:rPr lang="en-US" sz="1600" b="1" dirty="0">
                <a:solidFill>
                  <a:schemeClr val="tx2"/>
                </a:solidFill>
              </a:rPr>
              <a:t>Anchor Boxes</a:t>
            </a:r>
            <a:r>
              <a:rPr lang="en-US" sz="1600" dirty="0">
                <a:solidFill>
                  <a:schemeClr val="tx2"/>
                </a:solidFill>
              </a:rPr>
              <a:t>: </a:t>
            </a:r>
            <a:r>
              <a:rPr lang="en-US" sz="1600" dirty="0" err="1">
                <a:solidFill>
                  <a:schemeClr val="tx2"/>
                </a:solidFill>
              </a:rPr>
              <a:t>Là</a:t>
            </a:r>
            <a:r>
              <a:rPr lang="en-US" sz="1600" dirty="0">
                <a:solidFill>
                  <a:schemeClr val="tx2"/>
                </a:solidFill>
              </a:rPr>
              <a:t> </a:t>
            </a:r>
            <a:r>
              <a:rPr lang="en-US" sz="1600" dirty="0" err="1">
                <a:solidFill>
                  <a:schemeClr val="tx2"/>
                </a:solidFill>
              </a:rPr>
              <a:t>vùng</a:t>
            </a:r>
            <a:r>
              <a:rPr lang="en-US" sz="1600" dirty="0">
                <a:solidFill>
                  <a:schemeClr val="tx2"/>
                </a:solidFill>
              </a:rPr>
              <a:t> </a:t>
            </a:r>
            <a:r>
              <a:rPr lang="en-US" sz="1600" dirty="0" err="1">
                <a:solidFill>
                  <a:schemeClr val="tx2"/>
                </a:solidFill>
              </a:rPr>
              <a:t>cố</a:t>
            </a:r>
            <a:r>
              <a:rPr lang="en-US" sz="1600" dirty="0">
                <a:solidFill>
                  <a:schemeClr val="tx2"/>
                </a:solidFill>
              </a:rPr>
              <a:t> </a:t>
            </a:r>
            <a:r>
              <a:rPr lang="en-US" sz="1600" dirty="0" err="1">
                <a:solidFill>
                  <a:schemeClr val="tx2"/>
                </a:solidFill>
              </a:rPr>
              <a:t>định</a:t>
            </a:r>
            <a:r>
              <a:rPr lang="en-US" sz="1600" dirty="0">
                <a:solidFill>
                  <a:schemeClr val="tx2"/>
                </a:solidFill>
              </a:rPr>
              <a:t> </a:t>
            </a:r>
            <a:r>
              <a:rPr lang="en-US" sz="1600" dirty="0" err="1">
                <a:solidFill>
                  <a:schemeClr val="tx2"/>
                </a:solidFill>
              </a:rPr>
              <a:t>được</a:t>
            </a:r>
            <a:r>
              <a:rPr lang="en-US" sz="1600" dirty="0">
                <a:solidFill>
                  <a:schemeClr val="tx2"/>
                </a:solidFill>
              </a:rPr>
              <a:t> </a:t>
            </a:r>
            <a:r>
              <a:rPr lang="en-US" sz="1600" dirty="0" err="1">
                <a:solidFill>
                  <a:schemeClr val="tx2"/>
                </a:solidFill>
              </a:rPr>
              <a:t>sinh</a:t>
            </a:r>
            <a:r>
              <a:rPr lang="en-US" sz="1600" dirty="0">
                <a:solidFill>
                  <a:schemeClr val="tx2"/>
                </a:solidFill>
              </a:rPr>
              <a:t> </a:t>
            </a:r>
            <a:r>
              <a:rPr lang="en-US" sz="1600" dirty="0" err="1">
                <a:solidFill>
                  <a:schemeClr val="tx2"/>
                </a:solidFill>
              </a:rPr>
              <a:t>ra</a:t>
            </a:r>
            <a:r>
              <a:rPr lang="en-US" sz="1600" dirty="0">
                <a:solidFill>
                  <a:schemeClr val="tx2"/>
                </a:solidFill>
              </a:rPr>
              <a:t> </a:t>
            </a:r>
            <a:r>
              <a:rPr lang="en-US" sz="1600" dirty="0" err="1">
                <a:solidFill>
                  <a:schemeClr val="tx2"/>
                </a:solidFill>
              </a:rPr>
              <a:t>trên</a:t>
            </a:r>
            <a:r>
              <a:rPr lang="en-US" sz="1600" dirty="0">
                <a:solidFill>
                  <a:schemeClr val="tx2"/>
                </a:solidFill>
              </a:rPr>
              <a:t> feature map</a:t>
            </a:r>
          </a:p>
          <a:p>
            <a:pPr marL="0" indent="0">
              <a:buNone/>
            </a:pPr>
            <a:r>
              <a:rPr lang="en-US" sz="1600" b="1" dirty="0">
                <a:solidFill>
                  <a:schemeClr val="tx2"/>
                </a:solidFill>
              </a:rPr>
              <a:t>Bounding Boxes</a:t>
            </a:r>
            <a:r>
              <a:rPr lang="en-US" sz="1600" dirty="0">
                <a:solidFill>
                  <a:schemeClr val="tx2"/>
                </a:solidFill>
              </a:rPr>
              <a:t>: </a:t>
            </a:r>
            <a:r>
              <a:rPr lang="en-US" sz="1600" dirty="0" err="1">
                <a:solidFill>
                  <a:schemeClr val="tx2"/>
                </a:solidFill>
              </a:rPr>
              <a:t>là</a:t>
            </a:r>
            <a:r>
              <a:rPr lang="en-US" sz="1600" dirty="0">
                <a:solidFill>
                  <a:schemeClr val="tx2"/>
                </a:solidFill>
              </a:rPr>
              <a:t> </a:t>
            </a:r>
            <a:r>
              <a:rPr lang="en-US" sz="1600" dirty="0" err="1">
                <a:solidFill>
                  <a:schemeClr val="tx2"/>
                </a:solidFill>
              </a:rPr>
              <a:t>vùng</a:t>
            </a:r>
            <a:r>
              <a:rPr lang="en-US" sz="1600" dirty="0">
                <a:solidFill>
                  <a:schemeClr val="tx2"/>
                </a:solidFill>
              </a:rPr>
              <a:t> </a:t>
            </a:r>
            <a:r>
              <a:rPr lang="en-US" sz="1600" dirty="0" err="1">
                <a:solidFill>
                  <a:schemeClr val="tx2"/>
                </a:solidFill>
              </a:rPr>
              <a:t>thật</a:t>
            </a:r>
            <a:r>
              <a:rPr lang="en-US" sz="1600" dirty="0">
                <a:solidFill>
                  <a:schemeClr val="tx2"/>
                </a:solidFill>
              </a:rPr>
              <a:t> </a:t>
            </a:r>
            <a:r>
              <a:rPr lang="en-US" sz="1600" dirty="0" err="1">
                <a:solidFill>
                  <a:schemeClr val="tx2"/>
                </a:solidFill>
              </a:rPr>
              <a:t>của</a:t>
            </a:r>
            <a:r>
              <a:rPr lang="en-US" sz="1600" dirty="0">
                <a:solidFill>
                  <a:schemeClr val="tx2"/>
                </a:solidFill>
              </a:rPr>
              <a:t> </a:t>
            </a:r>
            <a:r>
              <a:rPr lang="en-US" sz="1600" dirty="0" err="1">
                <a:solidFill>
                  <a:schemeClr val="tx2"/>
                </a:solidFill>
              </a:rPr>
              <a:t>đối</a:t>
            </a:r>
            <a:r>
              <a:rPr lang="en-US" sz="1600" dirty="0">
                <a:solidFill>
                  <a:schemeClr val="tx2"/>
                </a:solidFill>
              </a:rPr>
              <a:t> </a:t>
            </a:r>
            <a:r>
              <a:rPr lang="en-US" sz="1600" dirty="0" err="1">
                <a:solidFill>
                  <a:schemeClr val="tx2"/>
                </a:solidFill>
              </a:rPr>
              <a:t>tượng</a:t>
            </a:r>
            <a:r>
              <a:rPr lang="en-US" sz="1600" dirty="0">
                <a:solidFill>
                  <a:schemeClr val="tx2"/>
                </a:solidFill>
              </a:rPr>
              <a:t> </a:t>
            </a:r>
            <a:r>
              <a:rPr lang="en-US" sz="1600" dirty="0" err="1">
                <a:solidFill>
                  <a:schemeClr val="tx2"/>
                </a:solidFill>
              </a:rPr>
              <a:t>ảnh</a:t>
            </a:r>
            <a:r>
              <a:rPr lang="en-US" sz="1600" dirty="0">
                <a:solidFill>
                  <a:schemeClr val="tx2"/>
                </a:solidFill>
              </a:rPr>
              <a:t>. </a:t>
            </a:r>
          </a:p>
          <a:p>
            <a:pPr marL="0" indent="0">
              <a:buNone/>
            </a:pPr>
            <a:r>
              <a:rPr lang="en-US" sz="1600" dirty="0" err="1">
                <a:solidFill>
                  <a:schemeClr val="tx2"/>
                </a:solidFill>
              </a:rPr>
              <a:t>Dùng</a:t>
            </a:r>
            <a:r>
              <a:rPr lang="en-US" sz="1600" dirty="0">
                <a:solidFill>
                  <a:schemeClr val="tx2"/>
                </a:solidFill>
              </a:rPr>
              <a:t> </a:t>
            </a:r>
            <a:r>
              <a:rPr lang="en-US" sz="1600" b="1" dirty="0" err="1">
                <a:solidFill>
                  <a:schemeClr val="tx2"/>
                </a:solidFill>
              </a:rPr>
              <a:t>IoU</a:t>
            </a:r>
            <a:r>
              <a:rPr lang="en-US" sz="1600" dirty="0">
                <a:solidFill>
                  <a:schemeClr val="tx2"/>
                </a:solidFill>
              </a:rPr>
              <a:t> </a:t>
            </a:r>
            <a:r>
              <a:rPr lang="en-US" sz="1600" dirty="0" err="1">
                <a:solidFill>
                  <a:schemeClr val="tx2"/>
                </a:solidFill>
              </a:rPr>
              <a:t>để</a:t>
            </a:r>
            <a:r>
              <a:rPr lang="en-US" sz="1600" dirty="0">
                <a:solidFill>
                  <a:schemeClr val="tx2"/>
                </a:solidFill>
              </a:rPr>
              <a:t> </a:t>
            </a:r>
            <a:r>
              <a:rPr lang="en-US" sz="1600" dirty="0" err="1">
                <a:solidFill>
                  <a:schemeClr val="tx2"/>
                </a:solidFill>
              </a:rPr>
              <a:t>đánh</a:t>
            </a:r>
            <a:r>
              <a:rPr lang="en-US" sz="1600" dirty="0">
                <a:solidFill>
                  <a:schemeClr val="tx2"/>
                </a:solidFill>
              </a:rPr>
              <a:t> </a:t>
            </a:r>
            <a:r>
              <a:rPr lang="en-US" sz="1600" dirty="0" err="1">
                <a:solidFill>
                  <a:schemeClr val="tx2"/>
                </a:solidFill>
              </a:rPr>
              <a:t>giá</a:t>
            </a:r>
            <a:r>
              <a:rPr lang="en-US" sz="1600" dirty="0">
                <a:solidFill>
                  <a:schemeClr val="tx2"/>
                </a:solidFill>
              </a:rPr>
              <a:t> </a:t>
            </a:r>
            <a:r>
              <a:rPr lang="en-US" sz="1600" dirty="0" err="1">
                <a:solidFill>
                  <a:schemeClr val="tx2"/>
                </a:solidFill>
              </a:rPr>
              <a:t>độ</a:t>
            </a:r>
            <a:r>
              <a:rPr lang="en-US" sz="1600" dirty="0">
                <a:solidFill>
                  <a:schemeClr val="tx2"/>
                </a:solidFill>
              </a:rPr>
              <a:t> </a:t>
            </a:r>
            <a:r>
              <a:rPr lang="en-US" sz="1600" dirty="0" err="1">
                <a:solidFill>
                  <a:schemeClr val="tx2"/>
                </a:solidFill>
              </a:rPr>
              <a:t>phù</a:t>
            </a:r>
            <a:r>
              <a:rPr lang="en-US" sz="1600" dirty="0">
                <a:solidFill>
                  <a:schemeClr val="tx2"/>
                </a:solidFill>
              </a:rPr>
              <a:t> </a:t>
            </a:r>
            <a:r>
              <a:rPr lang="en-US" sz="1600" dirty="0" err="1">
                <a:solidFill>
                  <a:schemeClr val="tx2"/>
                </a:solidFill>
              </a:rPr>
              <a:t>hợp</a:t>
            </a:r>
            <a:r>
              <a:rPr lang="en-US" sz="1600" dirty="0">
                <a:solidFill>
                  <a:schemeClr val="tx2"/>
                </a:solidFill>
              </a:rPr>
              <a:t> </a:t>
            </a:r>
            <a:r>
              <a:rPr lang="en-US" sz="1600" dirty="0" err="1">
                <a:solidFill>
                  <a:schemeClr val="tx2"/>
                </a:solidFill>
              </a:rPr>
              <a:t>giữa</a:t>
            </a:r>
            <a:r>
              <a:rPr lang="en-US" sz="1600" dirty="0">
                <a:solidFill>
                  <a:schemeClr val="tx2"/>
                </a:solidFill>
              </a:rPr>
              <a:t> ACB </a:t>
            </a:r>
            <a:r>
              <a:rPr lang="en-US" sz="1600" dirty="0" err="1">
                <a:solidFill>
                  <a:schemeClr val="tx2"/>
                </a:solidFill>
              </a:rPr>
              <a:t>và</a:t>
            </a:r>
            <a:r>
              <a:rPr lang="en-US" sz="1600" dirty="0">
                <a:solidFill>
                  <a:schemeClr val="tx2"/>
                </a:solidFill>
              </a:rPr>
              <a:t> BDB </a:t>
            </a:r>
            <a:r>
              <a:rPr lang="en-US" sz="1600" dirty="0" err="1">
                <a:solidFill>
                  <a:schemeClr val="tx2"/>
                </a:solidFill>
              </a:rPr>
              <a:t>thực</a:t>
            </a:r>
            <a:r>
              <a:rPr lang="en-US" sz="1600" dirty="0">
                <a:solidFill>
                  <a:schemeClr val="tx2"/>
                </a:solidFill>
              </a:rPr>
              <a:t> </a:t>
            </a:r>
            <a:r>
              <a:rPr lang="en-US" sz="1600" dirty="0" err="1">
                <a:solidFill>
                  <a:schemeClr val="tx2"/>
                </a:solidFill>
              </a:rPr>
              <a:t>tế</a:t>
            </a:r>
            <a:r>
              <a:rPr lang="en-US" sz="1600" dirty="0">
                <a:solidFill>
                  <a:schemeClr val="tx2"/>
                </a:solidFill>
              </a:rPr>
              <a:t>. </a:t>
            </a:r>
          </a:p>
        </p:txBody>
      </p:sp>
      <p:grpSp>
        <p:nvGrpSpPr>
          <p:cNvPr id="14" name="Group 13">
            <a:extLst>
              <a:ext uri="{FF2B5EF4-FFF2-40B4-BE49-F238E27FC236}">
                <a16:creationId xmlns:a16="http://schemas.microsoft.com/office/drawing/2014/main" id="{C5F6476F-D303-44D3-B30F-1BA348F0F64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2635" y="52996"/>
            <a:ext cx="5928607" cy="6805005"/>
            <a:chOff x="6095999" y="52996"/>
            <a:chExt cx="6093363" cy="6805005"/>
          </a:xfrm>
          <a:solidFill>
            <a:schemeClr val="accent5">
              <a:alpha val="10000"/>
            </a:schemeClr>
          </a:solidFill>
        </p:grpSpPr>
        <p:sp>
          <p:nvSpPr>
            <p:cNvPr id="15" name="Freeform: Shape 14">
              <a:extLst>
                <a:ext uri="{FF2B5EF4-FFF2-40B4-BE49-F238E27FC236}">
                  <a16:creationId xmlns:a16="http://schemas.microsoft.com/office/drawing/2014/main" id="{C972EB4B-0539-4430-9340-8117B9D7C3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1" y="52996"/>
              <a:ext cx="6093361" cy="6805003"/>
            </a:xfrm>
            <a:custGeom>
              <a:avLst/>
              <a:gdLst>
                <a:gd name="connsiteX0" fmla="*/ 3391253 w 5890489"/>
                <a:gd name="connsiteY0" fmla="*/ 0 h 6578438"/>
                <a:gd name="connsiteX1" fmla="*/ 3434974 w 5890489"/>
                <a:gd name="connsiteY1" fmla="*/ 646 h 6578438"/>
                <a:gd name="connsiteX2" fmla="*/ 3522419 w 5890489"/>
                <a:gd name="connsiteY2" fmla="*/ 2712 h 6578438"/>
                <a:gd name="connsiteX3" fmla="*/ 3610261 w 5890489"/>
                <a:gd name="connsiteY3" fmla="*/ 6458 h 6578438"/>
                <a:gd name="connsiteX4" fmla="*/ 3786872 w 5890489"/>
                <a:gd name="connsiteY4" fmla="*/ 20667 h 6578438"/>
                <a:gd name="connsiteX5" fmla="*/ 3962291 w 5890489"/>
                <a:gd name="connsiteY5" fmla="*/ 43530 h 6578438"/>
                <a:gd name="connsiteX6" fmla="*/ 4135855 w 5890489"/>
                <a:gd name="connsiteY6" fmla="*/ 75176 h 6578438"/>
                <a:gd name="connsiteX7" fmla="*/ 4307299 w 5890489"/>
                <a:gd name="connsiteY7" fmla="*/ 114315 h 6578438"/>
                <a:gd name="connsiteX8" fmla="*/ 4476358 w 5890489"/>
                <a:gd name="connsiteY8" fmla="*/ 160816 h 6578438"/>
                <a:gd name="connsiteX9" fmla="*/ 4559829 w 5890489"/>
                <a:gd name="connsiteY9" fmla="*/ 186779 h 6578438"/>
                <a:gd name="connsiteX10" fmla="*/ 4642901 w 5890489"/>
                <a:gd name="connsiteY10" fmla="*/ 213648 h 6578438"/>
                <a:gd name="connsiteX11" fmla="*/ 5280847 w 5890489"/>
                <a:gd name="connsiteY11" fmla="*/ 485936 h 6578438"/>
                <a:gd name="connsiteX12" fmla="*/ 5865400 w 5890489"/>
                <a:gd name="connsiteY12" fmla="*/ 851099 h 6578438"/>
                <a:gd name="connsiteX13" fmla="*/ 5890489 w 5890489"/>
                <a:gd name="connsiteY13" fmla="*/ 870950 h 6578438"/>
                <a:gd name="connsiteX14" fmla="*/ 5890489 w 5890489"/>
                <a:gd name="connsiteY14" fmla="*/ 1321814 h 6578438"/>
                <a:gd name="connsiteX15" fmla="*/ 5887395 w 5890489"/>
                <a:gd name="connsiteY15" fmla="*/ 1318952 h 6578438"/>
                <a:gd name="connsiteX16" fmla="*/ 5830291 w 5890489"/>
                <a:gd name="connsiteY16" fmla="*/ 1265992 h 6578438"/>
                <a:gd name="connsiteX17" fmla="*/ 5815981 w 5890489"/>
                <a:gd name="connsiteY17" fmla="*/ 1252687 h 6578438"/>
                <a:gd name="connsiteX18" fmla="*/ 5801142 w 5890489"/>
                <a:gd name="connsiteY18" fmla="*/ 1240158 h 6578438"/>
                <a:gd name="connsiteX19" fmla="*/ 5771464 w 5890489"/>
                <a:gd name="connsiteY19" fmla="*/ 1214969 h 6578438"/>
                <a:gd name="connsiteX20" fmla="*/ 5651030 w 5890489"/>
                <a:gd name="connsiteY20" fmla="*/ 1115767 h 6578438"/>
                <a:gd name="connsiteX21" fmla="*/ 5123183 w 5890489"/>
                <a:gd name="connsiteY21" fmla="*/ 780443 h 6578438"/>
                <a:gd name="connsiteX22" fmla="*/ 4533860 w 5890489"/>
                <a:gd name="connsiteY22" fmla="*/ 567701 h 6578438"/>
                <a:gd name="connsiteX23" fmla="*/ 4457281 w 5890489"/>
                <a:gd name="connsiteY23" fmla="*/ 550780 h 6578438"/>
                <a:gd name="connsiteX24" fmla="*/ 4380568 w 5890489"/>
                <a:gd name="connsiteY24" fmla="*/ 535279 h 6578438"/>
                <a:gd name="connsiteX25" fmla="*/ 4303325 w 5890489"/>
                <a:gd name="connsiteY25" fmla="*/ 522879 h 6578438"/>
                <a:gd name="connsiteX26" fmla="*/ 4264769 w 5890489"/>
                <a:gd name="connsiteY26" fmla="*/ 516679 h 6578438"/>
                <a:gd name="connsiteX27" fmla="*/ 4226082 w 5890489"/>
                <a:gd name="connsiteY27" fmla="*/ 511253 h 6578438"/>
                <a:gd name="connsiteX28" fmla="*/ 4070934 w 5890489"/>
                <a:gd name="connsiteY28" fmla="*/ 494848 h 6578438"/>
                <a:gd name="connsiteX29" fmla="*/ 3915521 w 5890489"/>
                <a:gd name="connsiteY29" fmla="*/ 486065 h 6578438"/>
                <a:gd name="connsiteX30" fmla="*/ 3760241 w 5890489"/>
                <a:gd name="connsiteY30" fmla="*/ 484257 h 6578438"/>
                <a:gd name="connsiteX31" fmla="*/ 3682734 w 5890489"/>
                <a:gd name="connsiteY31" fmla="*/ 486581 h 6578438"/>
                <a:gd name="connsiteX32" fmla="*/ 3605491 w 5890489"/>
                <a:gd name="connsiteY32" fmla="*/ 488907 h 6578438"/>
                <a:gd name="connsiteX33" fmla="*/ 3527454 w 5890489"/>
                <a:gd name="connsiteY33" fmla="*/ 493169 h 6578438"/>
                <a:gd name="connsiteX34" fmla="*/ 3449151 w 5890489"/>
                <a:gd name="connsiteY34" fmla="*/ 498336 h 6578438"/>
                <a:gd name="connsiteX35" fmla="*/ 3410067 w 5890489"/>
                <a:gd name="connsiteY35" fmla="*/ 500532 h 6578438"/>
                <a:gd name="connsiteX36" fmla="*/ 3371246 w 5890489"/>
                <a:gd name="connsiteY36" fmla="*/ 504279 h 6578438"/>
                <a:gd name="connsiteX37" fmla="*/ 3293739 w 5890489"/>
                <a:gd name="connsiteY37" fmla="*/ 511512 h 6578438"/>
                <a:gd name="connsiteX38" fmla="*/ 2689445 w 5890489"/>
                <a:gd name="connsiteY38" fmla="*/ 610198 h 6578438"/>
                <a:gd name="connsiteX39" fmla="*/ 2117875 w 5890489"/>
                <a:gd name="connsiteY39" fmla="*/ 800335 h 6578438"/>
                <a:gd name="connsiteX40" fmla="*/ 1981276 w 5890489"/>
                <a:gd name="connsiteY40" fmla="*/ 865566 h 6578438"/>
                <a:gd name="connsiteX41" fmla="*/ 1847991 w 5890489"/>
                <a:gd name="connsiteY41" fmla="*/ 938676 h 6578438"/>
                <a:gd name="connsiteX42" fmla="*/ 1783069 w 5890489"/>
                <a:gd name="connsiteY42" fmla="*/ 978718 h 6578438"/>
                <a:gd name="connsiteX43" fmla="*/ 1750609 w 5890489"/>
                <a:gd name="connsiteY43" fmla="*/ 998869 h 6578438"/>
                <a:gd name="connsiteX44" fmla="*/ 1734312 w 5890489"/>
                <a:gd name="connsiteY44" fmla="*/ 1008945 h 6578438"/>
                <a:gd name="connsiteX45" fmla="*/ 1718547 w 5890489"/>
                <a:gd name="connsiteY45" fmla="*/ 1019924 h 6578438"/>
                <a:gd name="connsiteX46" fmla="*/ 1655481 w 5890489"/>
                <a:gd name="connsiteY46" fmla="*/ 1063582 h 6578438"/>
                <a:gd name="connsiteX47" fmla="*/ 1593077 w 5890489"/>
                <a:gd name="connsiteY47" fmla="*/ 1108664 h 6578438"/>
                <a:gd name="connsiteX48" fmla="*/ 1532263 w 5890489"/>
                <a:gd name="connsiteY48" fmla="*/ 1156197 h 6578438"/>
                <a:gd name="connsiteX49" fmla="*/ 1472509 w 5890489"/>
                <a:gd name="connsiteY49" fmla="*/ 1205152 h 6578438"/>
                <a:gd name="connsiteX50" fmla="*/ 1414212 w 5890489"/>
                <a:gd name="connsiteY50" fmla="*/ 1256175 h 6578438"/>
                <a:gd name="connsiteX51" fmla="*/ 1357242 w 5890489"/>
                <a:gd name="connsiteY51" fmla="*/ 1308359 h 6578438"/>
                <a:gd name="connsiteX52" fmla="*/ 1153072 w 5890489"/>
                <a:gd name="connsiteY52" fmla="*/ 1529498 h 6578438"/>
                <a:gd name="connsiteX53" fmla="*/ 1002694 w 5890489"/>
                <a:gd name="connsiteY53" fmla="*/ 1770658 h 6578438"/>
                <a:gd name="connsiteX54" fmla="*/ 974076 w 5890489"/>
                <a:gd name="connsiteY54" fmla="*/ 1835371 h 6578438"/>
                <a:gd name="connsiteX55" fmla="*/ 949564 w 5890489"/>
                <a:gd name="connsiteY55" fmla="*/ 1903573 h 6578438"/>
                <a:gd name="connsiteX56" fmla="*/ 927173 w 5890489"/>
                <a:gd name="connsiteY56" fmla="*/ 1974229 h 6578438"/>
                <a:gd name="connsiteX57" fmla="*/ 906107 w 5890489"/>
                <a:gd name="connsiteY57" fmla="*/ 2046952 h 6578438"/>
                <a:gd name="connsiteX58" fmla="*/ 751092 w 5890489"/>
                <a:gd name="connsiteY58" fmla="*/ 2676266 h 6578438"/>
                <a:gd name="connsiteX59" fmla="*/ 547189 w 5890489"/>
                <a:gd name="connsiteY59" fmla="*/ 3308422 h 6578438"/>
                <a:gd name="connsiteX60" fmla="*/ 441195 w 5890489"/>
                <a:gd name="connsiteY60" fmla="*/ 3866306 h 6578438"/>
                <a:gd name="connsiteX61" fmla="*/ 527182 w 5890489"/>
                <a:gd name="connsiteY61" fmla="*/ 4439174 h 6578438"/>
                <a:gd name="connsiteX62" fmla="*/ 775073 w 5890489"/>
                <a:gd name="connsiteY62" fmla="*/ 4987240 h 6578438"/>
                <a:gd name="connsiteX63" fmla="*/ 943206 w 5890489"/>
                <a:gd name="connsiteY63" fmla="*/ 5244933 h 6578438"/>
                <a:gd name="connsiteX64" fmla="*/ 1133728 w 5890489"/>
                <a:gd name="connsiteY64" fmla="*/ 5490356 h 6578438"/>
                <a:gd name="connsiteX65" fmla="*/ 1359626 w 5890489"/>
                <a:gd name="connsiteY65" fmla="*/ 5709815 h 6578438"/>
                <a:gd name="connsiteX66" fmla="*/ 1481254 w 5890489"/>
                <a:gd name="connsiteY66" fmla="*/ 5809146 h 6578438"/>
                <a:gd name="connsiteX67" fmla="*/ 1543260 w 5890489"/>
                <a:gd name="connsiteY67" fmla="*/ 5856940 h 6578438"/>
                <a:gd name="connsiteX68" fmla="*/ 1607518 w 5890489"/>
                <a:gd name="connsiteY68" fmla="*/ 5901374 h 6578438"/>
                <a:gd name="connsiteX69" fmla="*/ 2145566 w 5890489"/>
                <a:gd name="connsiteY69" fmla="*/ 6193814 h 6578438"/>
                <a:gd name="connsiteX70" fmla="*/ 2214991 w 5890489"/>
                <a:gd name="connsiteY70" fmla="*/ 6221844 h 6578438"/>
                <a:gd name="connsiteX71" fmla="*/ 2249307 w 5890489"/>
                <a:gd name="connsiteY71" fmla="*/ 6236182 h 6578438"/>
                <a:gd name="connsiteX72" fmla="*/ 2284285 w 5890489"/>
                <a:gd name="connsiteY72" fmla="*/ 6248711 h 6578438"/>
                <a:gd name="connsiteX73" fmla="*/ 2354241 w 5890489"/>
                <a:gd name="connsiteY73" fmla="*/ 6273124 h 6578438"/>
                <a:gd name="connsiteX74" fmla="*/ 2371597 w 5890489"/>
                <a:gd name="connsiteY74" fmla="*/ 6279324 h 6578438"/>
                <a:gd name="connsiteX75" fmla="*/ 2387894 w 5890489"/>
                <a:gd name="connsiteY75" fmla="*/ 6287719 h 6578438"/>
                <a:gd name="connsiteX76" fmla="*/ 2421414 w 5890489"/>
                <a:gd name="connsiteY76" fmla="*/ 6302186 h 6578438"/>
                <a:gd name="connsiteX77" fmla="*/ 2489117 w 5890489"/>
                <a:gd name="connsiteY77" fmla="*/ 6329441 h 6578438"/>
                <a:gd name="connsiteX78" fmla="*/ 2522902 w 5890489"/>
                <a:gd name="connsiteY78" fmla="*/ 6343134 h 6578438"/>
                <a:gd name="connsiteX79" fmla="*/ 2556953 w 5890489"/>
                <a:gd name="connsiteY79" fmla="*/ 6356051 h 6578438"/>
                <a:gd name="connsiteX80" fmla="*/ 2695009 w 5890489"/>
                <a:gd name="connsiteY80" fmla="*/ 6401905 h 6578438"/>
                <a:gd name="connsiteX81" fmla="*/ 3268035 w 5890489"/>
                <a:gd name="connsiteY81" fmla="*/ 6501238 h 6578438"/>
                <a:gd name="connsiteX82" fmla="*/ 3341038 w 5890489"/>
                <a:gd name="connsiteY82" fmla="*/ 6506145 h 6578438"/>
                <a:gd name="connsiteX83" fmla="*/ 3414703 w 5890489"/>
                <a:gd name="connsiteY83" fmla="*/ 6507050 h 6578438"/>
                <a:gd name="connsiteX84" fmla="*/ 3488237 w 5890489"/>
                <a:gd name="connsiteY84" fmla="*/ 6508212 h 6578438"/>
                <a:gd name="connsiteX85" fmla="*/ 3524142 w 5890489"/>
                <a:gd name="connsiteY85" fmla="*/ 6507955 h 6578438"/>
                <a:gd name="connsiteX86" fmla="*/ 3559252 w 5890489"/>
                <a:gd name="connsiteY86" fmla="*/ 6506921 h 6578438"/>
                <a:gd name="connsiteX87" fmla="*/ 3629207 w 5890489"/>
                <a:gd name="connsiteY87" fmla="*/ 6503045 h 6578438"/>
                <a:gd name="connsiteX88" fmla="*/ 3698633 w 5890489"/>
                <a:gd name="connsiteY88" fmla="*/ 6496845 h 6578438"/>
                <a:gd name="connsiteX89" fmla="*/ 3733213 w 5890489"/>
                <a:gd name="connsiteY89" fmla="*/ 6493357 h 6578438"/>
                <a:gd name="connsiteX90" fmla="*/ 3767529 w 5890489"/>
                <a:gd name="connsiteY90" fmla="*/ 6488707 h 6578438"/>
                <a:gd name="connsiteX91" fmla="*/ 3801845 w 5890489"/>
                <a:gd name="connsiteY91" fmla="*/ 6484057 h 6578438"/>
                <a:gd name="connsiteX92" fmla="*/ 3835895 w 5890489"/>
                <a:gd name="connsiteY92" fmla="*/ 6478116 h 6578438"/>
                <a:gd name="connsiteX93" fmla="*/ 4364801 w 5890489"/>
                <a:gd name="connsiteY93" fmla="*/ 6308517 h 6578438"/>
                <a:gd name="connsiteX94" fmla="*/ 4861379 w 5890489"/>
                <a:gd name="connsiteY94" fmla="*/ 6000576 h 6578438"/>
                <a:gd name="connsiteX95" fmla="*/ 5341263 w 5890489"/>
                <a:gd name="connsiteY95" fmla="*/ 5605834 h 6578438"/>
                <a:gd name="connsiteX96" fmla="*/ 5587301 w 5890489"/>
                <a:gd name="connsiteY96" fmla="*/ 5390379 h 6578438"/>
                <a:gd name="connsiteX97" fmla="*/ 5849105 w 5890489"/>
                <a:gd name="connsiteY97" fmla="*/ 5176344 h 6578438"/>
                <a:gd name="connsiteX98" fmla="*/ 5890489 w 5890489"/>
                <a:gd name="connsiteY98" fmla="*/ 5145260 h 6578438"/>
                <a:gd name="connsiteX99" fmla="*/ 5890489 w 5890489"/>
                <a:gd name="connsiteY99" fmla="*/ 5995323 h 6578438"/>
                <a:gd name="connsiteX100" fmla="*/ 5811477 w 5890489"/>
                <a:gd name="connsiteY100" fmla="*/ 6077819 h 6578438"/>
                <a:gd name="connsiteX101" fmla="*/ 5301384 w 5890489"/>
                <a:gd name="connsiteY101" fmla="*/ 6542958 h 6578438"/>
                <a:gd name="connsiteX102" fmla="*/ 5252008 w 5890489"/>
                <a:gd name="connsiteY102" fmla="*/ 6578438 h 6578438"/>
                <a:gd name="connsiteX103" fmla="*/ 1653730 w 5890489"/>
                <a:gd name="connsiteY103" fmla="*/ 6578438 h 6578438"/>
                <a:gd name="connsiteX104" fmla="*/ 1549768 w 5890489"/>
                <a:gd name="connsiteY104" fmla="*/ 6488821 h 6578438"/>
                <a:gd name="connsiteX105" fmla="*/ 1298282 w 5890489"/>
                <a:gd name="connsiteY105" fmla="*/ 6243932 h 6578438"/>
                <a:gd name="connsiteX106" fmla="*/ 1237999 w 5890489"/>
                <a:gd name="connsiteY106" fmla="*/ 6181671 h 6578438"/>
                <a:gd name="connsiteX107" fmla="*/ 1179967 w 5890489"/>
                <a:gd name="connsiteY107" fmla="*/ 6117862 h 6578438"/>
                <a:gd name="connsiteX108" fmla="*/ 1121936 w 5890489"/>
                <a:gd name="connsiteY108" fmla="*/ 6054569 h 6578438"/>
                <a:gd name="connsiteX109" fmla="*/ 1065628 w 5890489"/>
                <a:gd name="connsiteY109" fmla="*/ 5990243 h 6578438"/>
                <a:gd name="connsiteX110" fmla="*/ 954335 w 5890489"/>
                <a:gd name="connsiteY110" fmla="*/ 5861460 h 6578438"/>
                <a:gd name="connsiteX111" fmla="*/ 898953 w 5890489"/>
                <a:gd name="connsiteY111" fmla="*/ 5797393 h 6578438"/>
                <a:gd name="connsiteX112" fmla="*/ 842908 w 5890489"/>
                <a:gd name="connsiteY112" fmla="*/ 5733582 h 6578438"/>
                <a:gd name="connsiteX113" fmla="*/ 622442 w 5890489"/>
                <a:gd name="connsiteY113" fmla="*/ 5471884 h 6578438"/>
                <a:gd name="connsiteX114" fmla="*/ 425559 w 5890489"/>
                <a:gd name="connsiteY114" fmla="*/ 5190036 h 6578438"/>
                <a:gd name="connsiteX115" fmla="*/ 123877 w 5890489"/>
                <a:gd name="connsiteY115" fmla="*/ 4564210 h 6578438"/>
                <a:gd name="connsiteX116" fmla="*/ 130 w 5890489"/>
                <a:gd name="connsiteY116" fmla="*/ 3865530 h 6578438"/>
                <a:gd name="connsiteX117" fmla="*/ 30602 w 5890489"/>
                <a:gd name="connsiteY117" fmla="*/ 3505793 h 6578438"/>
                <a:gd name="connsiteX118" fmla="*/ 126924 w 5890489"/>
                <a:gd name="connsiteY118" fmla="*/ 3157164 h 6578438"/>
                <a:gd name="connsiteX119" fmla="*/ 334803 w 5890489"/>
                <a:gd name="connsiteY119" fmla="*/ 2560530 h 6578438"/>
                <a:gd name="connsiteX120" fmla="*/ 381176 w 5890489"/>
                <a:gd name="connsiteY120" fmla="*/ 2409144 h 6578438"/>
                <a:gd name="connsiteX121" fmla="*/ 425825 w 5890489"/>
                <a:gd name="connsiteY121" fmla="*/ 2255819 h 6578438"/>
                <a:gd name="connsiteX122" fmla="*/ 470210 w 5890489"/>
                <a:gd name="connsiteY122" fmla="*/ 2099523 h 6578438"/>
                <a:gd name="connsiteX123" fmla="*/ 492998 w 5890489"/>
                <a:gd name="connsiteY123" fmla="*/ 2020213 h 6578438"/>
                <a:gd name="connsiteX124" fmla="*/ 517509 w 5890489"/>
                <a:gd name="connsiteY124" fmla="*/ 1939224 h 6578438"/>
                <a:gd name="connsiteX125" fmla="*/ 544007 w 5890489"/>
                <a:gd name="connsiteY125" fmla="*/ 1857201 h 6578438"/>
                <a:gd name="connsiteX126" fmla="*/ 573288 w 5890489"/>
                <a:gd name="connsiteY126" fmla="*/ 1774274 h 6578438"/>
                <a:gd name="connsiteX127" fmla="*/ 606146 w 5890489"/>
                <a:gd name="connsiteY127" fmla="*/ 1690832 h 6578438"/>
                <a:gd name="connsiteX128" fmla="*/ 644569 w 5890489"/>
                <a:gd name="connsiteY128" fmla="*/ 1607775 h 6578438"/>
                <a:gd name="connsiteX129" fmla="*/ 837874 w 5890489"/>
                <a:gd name="connsiteY129" fmla="*/ 1297638 h 6578438"/>
                <a:gd name="connsiteX130" fmla="*/ 1069602 w 5890489"/>
                <a:gd name="connsiteY130" fmla="*/ 1032194 h 6578438"/>
                <a:gd name="connsiteX131" fmla="*/ 1130548 w 5890489"/>
                <a:gd name="connsiteY131" fmla="*/ 970839 h 6578438"/>
                <a:gd name="connsiteX132" fmla="*/ 1192024 w 5890489"/>
                <a:gd name="connsiteY132" fmla="*/ 910129 h 6578438"/>
                <a:gd name="connsiteX133" fmla="*/ 1255356 w 5890489"/>
                <a:gd name="connsiteY133" fmla="*/ 850841 h 6578438"/>
                <a:gd name="connsiteX134" fmla="*/ 1319614 w 5890489"/>
                <a:gd name="connsiteY134" fmla="*/ 792068 h 6578438"/>
                <a:gd name="connsiteX135" fmla="*/ 1385728 w 5890489"/>
                <a:gd name="connsiteY135" fmla="*/ 734975 h 6578438"/>
                <a:gd name="connsiteX136" fmla="*/ 1452768 w 5890489"/>
                <a:gd name="connsiteY136" fmla="*/ 678528 h 6578438"/>
                <a:gd name="connsiteX137" fmla="*/ 1469594 w 5890489"/>
                <a:gd name="connsiteY137" fmla="*/ 664449 h 6578438"/>
                <a:gd name="connsiteX138" fmla="*/ 1487083 w 5890489"/>
                <a:gd name="connsiteY138" fmla="*/ 651015 h 6578438"/>
                <a:gd name="connsiteX139" fmla="*/ 1522193 w 5890489"/>
                <a:gd name="connsiteY139" fmla="*/ 624277 h 6578438"/>
                <a:gd name="connsiteX140" fmla="*/ 1592415 w 5890489"/>
                <a:gd name="connsiteY140" fmla="*/ 570671 h 6578438"/>
                <a:gd name="connsiteX141" fmla="*/ 1738287 w 5890489"/>
                <a:gd name="connsiteY141" fmla="*/ 469402 h 6578438"/>
                <a:gd name="connsiteX142" fmla="*/ 1890918 w 5890489"/>
                <a:gd name="connsiteY142" fmla="*/ 376530 h 6578438"/>
                <a:gd name="connsiteX143" fmla="*/ 2555363 w 5890489"/>
                <a:gd name="connsiteY143" fmla="*/ 105274 h 6578438"/>
                <a:gd name="connsiteX144" fmla="*/ 3259291 w 5890489"/>
                <a:gd name="connsiteY144" fmla="*/ 3229 h 6578438"/>
                <a:gd name="connsiteX145" fmla="*/ 3347265 w 5890489"/>
                <a:gd name="connsiteY145" fmla="*/ 903 h 6578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Lst>
              <a:rect l="l" t="t" r="r" b="b"/>
              <a:pathLst>
                <a:path w="5890489" h="6578438">
                  <a:moveTo>
                    <a:pt x="3391253" y="0"/>
                  </a:moveTo>
                  <a:lnTo>
                    <a:pt x="3434974" y="646"/>
                  </a:lnTo>
                  <a:lnTo>
                    <a:pt x="3522419" y="2712"/>
                  </a:lnTo>
                  <a:cubicBezTo>
                    <a:pt x="3551567" y="3488"/>
                    <a:pt x="3580451" y="3746"/>
                    <a:pt x="3610261" y="6458"/>
                  </a:cubicBezTo>
                  <a:cubicBezTo>
                    <a:pt x="3669353" y="10850"/>
                    <a:pt x="3728179" y="14337"/>
                    <a:pt x="3786872" y="20667"/>
                  </a:cubicBezTo>
                  <a:lnTo>
                    <a:pt x="3962291" y="43530"/>
                  </a:lnTo>
                  <a:lnTo>
                    <a:pt x="4135855" y="75176"/>
                  </a:lnTo>
                  <a:cubicBezTo>
                    <a:pt x="4193224" y="87836"/>
                    <a:pt x="4250328" y="101398"/>
                    <a:pt x="4307299" y="114315"/>
                  </a:cubicBezTo>
                  <a:cubicBezTo>
                    <a:pt x="4364139" y="128394"/>
                    <a:pt x="4420050" y="145575"/>
                    <a:pt x="4476358" y="160816"/>
                  </a:cubicBezTo>
                  <a:cubicBezTo>
                    <a:pt x="4504580" y="167921"/>
                    <a:pt x="4532138" y="177995"/>
                    <a:pt x="4559829" y="186779"/>
                  </a:cubicBezTo>
                  <a:lnTo>
                    <a:pt x="4642901" y="213648"/>
                  </a:lnTo>
                  <a:cubicBezTo>
                    <a:pt x="4863234" y="288307"/>
                    <a:pt x="5076414" y="379371"/>
                    <a:pt x="5280847" y="485936"/>
                  </a:cubicBezTo>
                  <a:cubicBezTo>
                    <a:pt x="5485018" y="592631"/>
                    <a:pt x="5681768" y="713145"/>
                    <a:pt x="5865400" y="851099"/>
                  </a:cubicBezTo>
                  <a:lnTo>
                    <a:pt x="5890489" y="870950"/>
                  </a:lnTo>
                  <a:lnTo>
                    <a:pt x="5890489" y="1321814"/>
                  </a:lnTo>
                  <a:lnTo>
                    <a:pt x="5887395" y="1318952"/>
                  </a:lnTo>
                  <a:lnTo>
                    <a:pt x="5830291" y="1265992"/>
                  </a:lnTo>
                  <a:lnTo>
                    <a:pt x="5815981" y="1252687"/>
                  </a:lnTo>
                  <a:lnTo>
                    <a:pt x="5801142" y="1240158"/>
                  </a:lnTo>
                  <a:lnTo>
                    <a:pt x="5771464" y="1214969"/>
                  </a:lnTo>
                  <a:cubicBezTo>
                    <a:pt x="5731849" y="1181385"/>
                    <a:pt x="5692897" y="1146896"/>
                    <a:pt x="5651030" y="1115767"/>
                  </a:cubicBezTo>
                  <a:cubicBezTo>
                    <a:pt x="5487534" y="986985"/>
                    <a:pt x="5311321" y="872542"/>
                    <a:pt x="5123183" y="780443"/>
                  </a:cubicBezTo>
                  <a:cubicBezTo>
                    <a:pt x="4935309" y="688087"/>
                    <a:pt x="4737102" y="616398"/>
                    <a:pt x="4533860" y="567701"/>
                  </a:cubicBezTo>
                  <a:lnTo>
                    <a:pt x="4457281" y="550780"/>
                  </a:lnTo>
                  <a:cubicBezTo>
                    <a:pt x="4431709" y="545484"/>
                    <a:pt x="4406536" y="538896"/>
                    <a:pt x="4380568" y="535279"/>
                  </a:cubicBezTo>
                  <a:lnTo>
                    <a:pt x="4303325" y="522879"/>
                  </a:lnTo>
                  <a:lnTo>
                    <a:pt x="4264769" y="516679"/>
                  </a:lnTo>
                  <a:cubicBezTo>
                    <a:pt x="4251918" y="514612"/>
                    <a:pt x="4239067" y="512415"/>
                    <a:pt x="4226082" y="511253"/>
                  </a:cubicBezTo>
                  <a:cubicBezTo>
                    <a:pt x="4174145" y="505829"/>
                    <a:pt x="4122606" y="499498"/>
                    <a:pt x="4070934" y="494848"/>
                  </a:cubicBezTo>
                  <a:lnTo>
                    <a:pt x="3915521" y="486065"/>
                  </a:lnTo>
                  <a:lnTo>
                    <a:pt x="3760241" y="484257"/>
                  </a:lnTo>
                  <a:cubicBezTo>
                    <a:pt x="3734405" y="483869"/>
                    <a:pt x="3708571" y="485936"/>
                    <a:pt x="3682734" y="486581"/>
                  </a:cubicBezTo>
                  <a:lnTo>
                    <a:pt x="3605491" y="488907"/>
                  </a:lnTo>
                  <a:cubicBezTo>
                    <a:pt x="3579921" y="489165"/>
                    <a:pt x="3553555" y="491490"/>
                    <a:pt x="3527454" y="493169"/>
                  </a:cubicBezTo>
                  <a:lnTo>
                    <a:pt x="3449151" y="498336"/>
                  </a:lnTo>
                  <a:lnTo>
                    <a:pt x="3410067" y="500532"/>
                  </a:lnTo>
                  <a:lnTo>
                    <a:pt x="3371246" y="504279"/>
                  </a:lnTo>
                  <a:cubicBezTo>
                    <a:pt x="3345410" y="506862"/>
                    <a:pt x="3319575" y="509315"/>
                    <a:pt x="3293739" y="511512"/>
                  </a:cubicBezTo>
                  <a:cubicBezTo>
                    <a:pt x="3087450" y="531662"/>
                    <a:pt x="2885531" y="563180"/>
                    <a:pt x="2689445" y="610198"/>
                  </a:cubicBezTo>
                  <a:cubicBezTo>
                    <a:pt x="2493357" y="657344"/>
                    <a:pt x="2302303" y="719088"/>
                    <a:pt x="2117875" y="800335"/>
                  </a:cubicBezTo>
                  <a:cubicBezTo>
                    <a:pt x="2072298" y="821648"/>
                    <a:pt x="2026854" y="843606"/>
                    <a:pt x="1981276" y="865566"/>
                  </a:cubicBezTo>
                  <a:cubicBezTo>
                    <a:pt x="1937025" y="889978"/>
                    <a:pt x="1891978" y="913229"/>
                    <a:pt x="1847991" y="938676"/>
                  </a:cubicBezTo>
                  <a:lnTo>
                    <a:pt x="1783069" y="978718"/>
                  </a:lnTo>
                  <a:lnTo>
                    <a:pt x="1750609" y="998869"/>
                  </a:lnTo>
                  <a:lnTo>
                    <a:pt x="1734312" y="1008945"/>
                  </a:lnTo>
                  <a:lnTo>
                    <a:pt x="1718547" y="1019924"/>
                  </a:lnTo>
                  <a:lnTo>
                    <a:pt x="1655481" y="1063582"/>
                  </a:lnTo>
                  <a:cubicBezTo>
                    <a:pt x="1634414" y="1078178"/>
                    <a:pt x="1612950" y="1092259"/>
                    <a:pt x="1593077" y="1108664"/>
                  </a:cubicBezTo>
                  <a:lnTo>
                    <a:pt x="1532263" y="1156197"/>
                  </a:lnTo>
                  <a:cubicBezTo>
                    <a:pt x="1511992" y="1172085"/>
                    <a:pt x="1491587" y="1187844"/>
                    <a:pt x="1472509" y="1205152"/>
                  </a:cubicBezTo>
                  <a:lnTo>
                    <a:pt x="1414212" y="1256175"/>
                  </a:lnTo>
                  <a:cubicBezTo>
                    <a:pt x="1395001" y="1273354"/>
                    <a:pt x="1375127" y="1290147"/>
                    <a:pt x="1357242" y="1308359"/>
                  </a:cubicBezTo>
                  <a:cubicBezTo>
                    <a:pt x="1283178" y="1379532"/>
                    <a:pt x="1212163" y="1452513"/>
                    <a:pt x="1153072" y="1529498"/>
                  </a:cubicBezTo>
                  <a:cubicBezTo>
                    <a:pt x="1090933" y="1605578"/>
                    <a:pt x="1043501" y="1685794"/>
                    <a:pt x="1002694" y="1770658"/>
                  </a:cubicBezTo>
                  <a:lnTo>
                    <a:pt x="974076" y="1835371"/>
                  </a:lnTo>
                  <a:lnTo>
                    <a:pt x="949564" y="1903573"/>
                  </a:lnTo>
                  <a:cubicBezTo>
                    <a:pt x="940820" y="1925661"/>
                    <a:pt x="934593" y="1950719"/>
                    <a:pt x="927173" y="1974229"/>
                  </a:cubicBezTo>
                  <a:cubicBezTo>
                    <a:pt x="920019" y="1998254"/>
                    <a:pt x="912468" y="2021504"/>
                    <a:pt x="906107" y="2046952"/>
                  </a:cubicBezTo>
                  <a:cubicBezTo>
                    <a:pt x="853906" y="2245614"/>
                    <a:pt x="809918" y="2463136"/>
                    <a:pt x="751092" y="2676266"/>
                  </a:cubicBezTo>
                  <a:cubicBezTo>
                    <a:pt x="693458" y="2889912"/>
                    <a:pt x="624166" y="3100976"/>
                    <a:pt x="547189" y="3308422"/>
                  </a:cubicBezTo>
                  <a:cubicBezTo>
                    <a:pt x="479617" y="3487580"/>
                    <a:pt x="444109" y="3675523"/>
                    <a:pt x="441195" y="3866306"/>
                  </a:cubicBezTo>
                  <a:cubicBezTo>
                    <a:pt x="438014" y="4057089"/>
                    <a:pt x="469282" y="4250456"/>
                    <a:pt x="527182" y="4439174"/>
                  </a:cubicBezTo>
                  <a:cubicBezTo>
                    <a:pt x="584815" y="4628278"/>
                    <a:pt x="671067" y="4811828"/>
                    <a:pt x="775073" y="4987240"/>
                  </a:cubicBezTo>
                  <a:cubicBezTo>
                    <a:pt x="827009" y="5075075"/>
                    <a:pt x="884246" y="5160327"/>
                    <a:pt x="943206" y="5244933"/>
                  </a:cubicBezTo>
                  <a:cubicBezTo>
                    <a:pt x="1002296" y="5329411"/>
                    <a:pt x="1064964" y="5412337"/>
                    <a:pt x="1133728" y="5490356"/>
                  </a:cubicBezTo>
                  <a:cubicBezTo>
                    <a:pt x="1203949" y="5567728"/>
                    <a:pt x="1279337" y="5642259"/>
                    <a:pt x="1359626" y="5709815"/>
                  </a:cubicBezTo>
                  <a:cubicBezTo>
                    <a:pt x="1398711" y="5744949"/>
                    <a:pt x="1439916" y="5777241"/>
                    <a:pt x="1481254" y="5809146"/>
                  </a:cubicBezTo>
                  <a:cubicBezTo>
                    <a:pt x="1501922" y="5825163"/>
                    <a:pt x="1522325" y="5841309"/>
                    <a:pt x="1543260" y="5856940"/>
                  </a:cubicBezTo>
                  <a:cubicBezTo>
                    <a:pt x="1564591" y="5871923"/>
                    <a:pt x="1585921" y="5886777"/>
                    <a:pt x="1607518" y="5901374"/>
                  </a:cubicBezTo>
                  <a:cubicBezTo>
                    <a:pt x="1778565" y="6019693"/>
                    <a:pt x="1961271" y="6115924"/>
                    <a:pt x="2145566" y="6193814"/>
                  </a:cubicBezTo>
                  <a:lnTo>
                    <a:pt x="2214991" y="6221844"/>
                  </a:lnTo>
                  <a:lnTo>
                    <a:pt x="2249307" y="6236182"/>
                  </a:lnTo>
                  <a:cubicBezTo>
                    <a:pt x="2260702" y="6241089"/>
                    <a:pt x="2272625" y="6244577"/>
                    <a:pt x="2284285" y="6248711"/>
                  </a:cubicBezTo>
                  <a:lnTo>
                    <a:pt x="2354241" y="6273124"/>
                  </a:lnTo>
                  <a:cubicBezTo>
                    <a:pt x="2360070" y="6275190"/>
                    <a:pt x="2365899" y="6277128"/>
                    <a:pt x="2371597" y="6279324"/>
                  </a:cubicBezTo>
                  <a:cubicBezTo>
                    <a:pt x="2377161" y="6281778"/>
                    <a:pt x="2382329" y="6285007"/>
                    <a:pt x="2387894" y="6287719"/>
                  </a:cubicBezTo>
                  <a:cubicBezTo>
                    <a:pt x="2398757" y="6293274"/>
                    <a:pt x="2410153" y="6297666"/>
                    <a:pt x="2421414" y="6302186"/>
                  </a:cubicBezTo>
                  <a:lnTo>
                    <a:pt x="2489117" y="6329441"/>
                  </a:lnTo>
                  <a:lnTo>
                    <a:pt x="2522902" y="6343134"/>
                  </a:lnTo>
                  <a:cubicBezTo>
                    <a:pt x="2534165" y="6347654"/>
                    <a:pt x="2545294" y="6352563"/>
                    <a:pt x="2556953" y="6356051"/>
                  </a:cubicBezTo>
                  <a:lnTo>
                    <a:pt x="2695009" y="6401905"/>
                  </a:lnTo>
                  <a:cubicBezTo>
                    <a:pt x="2880895" y="6457190"/>
                    <a:pt x="3073141" y="6489095"/>
                    <a:pt x="3268035" y="6501238"/>
                  </a:cubicBezTo>
                  <a:cubicBezTo>
                    <a:pt x="3292413" y="6502659"/>
                    <a:pt x="3316527" y="6505629"/>
                    <a:pt x="3341038" y="6506145"/>
                  </a:cubicBezTo>
                  <a:lnTo>
                    <a:pt x="3414703" y="6507050"/>
                  </a:lnTo>
                  <a:lnTo>
                    <a:pt x="3488237" y="6508212"/>
                  </a:lnTo>
                  <a:cubicBezTo>
                    <a:pt x="3500690" y="6508729"/>
                    <a:pt x="3512483" y="6508471"/>
                    <a:pt x="3524142" y="6507955"/>
                  </a:cubicBezTo>
                  <a:lnTo>
                    <a:pt x="3559252" y="6506921"/>
                  </a:lnTo>
                  <a:cubicBezTo>
                    <a:pt x="3582835" y="6506792"/>
                    <a:pt x="3605889" y="6504467"/>
                    <a:pt x="3629207" y="6503045"/>
                  </a:cubicBezTo>
                  <a:cubicBezTo>
                    <a:pt x="3652526" y="6502012"/>
                    <a:pt x="3675579" y="6499171"/>
                    <a:pt x="3698633" y="6496845"/>
                  </a:cubicBezTo>
                  <a:cubicBezTo>
                    <a:pt x="3710160" y="6495683"/>
                    <a:pt x="3721819" y="6494907"/>
                    <a:pt x="3733213" y="6493357"/>
                  </a:cubicBezTo>
                  <a:lnTo>
                    <a:pt x="3767529" y="6488707"/>
                  </a:lnTo>
                  <a:lnTo>
                    <a:pt x="3801845" y="6484057"/>
                  </a:lnTo>
                  <a:lnTo>
                    <a:pt x="3835895" y="6478116"/>
                  </a:lnTo>
                  <a:cubicBezTo>
                    <a:pt x="4017673" y="6446727"/>
                    <a:pt x="4194152" y="6390281"/>
                    <a:pt x="4364801" y="6308517"/>
                  </a:cubicBezTo>
                  <a:cubicBezTo>
                    <a:pt x="4535583" y="6227139"/>
                    <a:pt x="4700138" y="6120962"/>
                    <a:pt x="4861379" y="6000576"/>
                  </a:cubicBezTo>
                  <a:cubicBezTo>
                    <a:pt x="5022621" y="5879931"/>
                    <a:pt x="5180684" y="5745337"/>
                    <a:pt x="5341263" y="5605834"/>
                  </a:cubicBezTo>
                  <a:lnTo>
                    <a:pt x="5587301" y="5390379"/>
                  </a:lnTo>
                  <a:cubicBezTo>
                    <a:pt x="5674216" y="5315718"/>
                    <a:pt x="5761527" y="5244416"/>
                    <a:pt x="5849105" y="5176344"/>
                  </a:cubicBezTo>
                  <a:lnTo>
                    <a:pt x="5890489" y="5145260"/>
                  </a:lnTo>
                  <a:lnTo>
                    <a:pt x="5890489" y="5995323"/>
                  </a:lnTo>
                  <a:lnTo>
                    <a:pt x="5811477" y="6077819"/>
                  </a:lnTo>
                  <a:cubicBezTo>
                    <a:pt x="5654739" y="6238377"/>
                    <a:pt x="5487138" y="6396093"/>
                    <a:pt x="5301384" y="6542958"/>
                  </a:cubicBezTo>
                  <a:lnTo>
                    <a:pt x="5252008" y="6578438"/>
                  </a:lnTo>
                  <a:lnTo>
                    <a:pt x="1653730" y="6578438"/>
                  </a:lnTo>
                  <a:lnTo>
                    <a:pt x="1549768" y="6488821"/>
                  </a:lnTo>
                  <a:cubicBezTo>
                    <a:pt x="1461976" y="6409495"/>
                    <a:pt x="1378573" y="6327182"/>
                    <a:pt x="1298282" y="6243932"/>
                  </a:cubicBezTo>
                  <a:cubicBezTo>
                    <a:pt x="1278277" y="6223006"/>
                    <a:pt x="1258138" y="6202210"/>
                    <a:pt x="1237999" y="6181671"/>
                  </a:cubicBezTo>
                  <a:lnTo>
                    <a:pt x="1179967" y="6117862"/>
                  </a:lnTo>
                  <a:lnTo>
                    <a:pt x="1121936" y="6054569"/>
                  </a:lnTo>
                  <a:cubicBezTo>
                    <a:pt x="1102328" y="6033644"/>
                    <a:pt x="1084573" y="6011427"/>
                    <a:pt x="1065628" y="5990243"/>
                  </a:cubicBezTo>
                  <a:cubicBezTo>
                    <a:pt x="1028662" y="5947099"/>
                    <a:pt x="990239" y="5904991"/>
                    <a:pt x="954335" y="5861460"/>
                  </a:cubicBezTo>
                  <a:cubicBezTo>
                    <a:pt x="936050" y="5840018"/>
                    <a:pt x="917634" y="5818446"/>
                    <a:pt x="898953" y="5797393"/>
                  </a:cubicBezTo>
                  <a:cubicBezTo>
                    <a:pt x="880404" y="5776208"/>
                    <a:pt x="861325" y="5755412"/>
                    <a:pt x="842908" y="5733582"/>
                  </a:cubicBezTo>
                  <a:cubicBezTo>
                    <a:pt x="767919" y="5647942"/>
                    <a:pt x="693061" y="5561786"/>
                    <a:pt x="622442" y="5471884"/>
                  </a:cubicBezTo>
                  <a:cubicBezTo>
                    <a:pt x="551559" y="5382112"/>
                    <a:pt x="486639" y="5287430"/>
                    <a:pt x="425559" y="5190036"/>
                  </a:cubicBezTo>
                  <a:cubicBezTo>
                    <a:pt x="303668" y="4994990"/>
                    <a:pt x="200193" y="4786123"/>
                    <a:pt x="123877" y="4564210"/>
                  </a:cubicBezTo>
                  <a:cubicBezTo>
                    <a:pt x="47694" y="4342555"/>
                    <a:pt x="2249" y="4106045"/>
                    <a:pt x="130" y="3865530"/>
                  </a:cubicBezTo>
                  <a:cubicBezTo>
                    <a:pt x="-1328" y="3745403"/>
                    <a:pt x="9537" y="3624629"/>
                    <a:pt x="30602" y="3505793"/>
                  </a:cubicBezTo>
                  <a:cubicBezTo>
                    <a:pt x="51802" y="3386828"/>
                    <a:pt x="84659" y="3270059"/>
                    <a:pt x="126924" y="3157164"/>
                  </a:cubicBezTo>
                  <a:cubicBezTo>
                    <a:pt x="200457" y="2959276"/>
                    <a:pt x="271737" y="2761388"/>
                    <a:pt x="334803" y="2560530"/>
                  </a:cubicBezTo>
                  <a:lnTo>
                    <a:pt x="381176" y="2409144"/>
                  </a:lnTo>
                  <a:lnTo>
                    <a:pt x="425825" y="2255819"/>
                  </a:lnTo>
                  <a:lnTo>
                    <a:pt x="470210" y="2099523"/>
                  </a:lnTo>
                  <a:lnTo>
                    <a:pt x="492998" y="2020213"/>
                  </a:lnTo>
                  <a:lnTo>
                    <a:pt x="517509" y="1939224"/>
                  </a:lnTo>
                  <a:cubicBezTo>
                    <a:pt x="525061" y="1912485"/>
                    <a:pt x="534866" y="1884586"/>
                    <a:pt x="544007" y="1857201"/>
                  </a:cubicBezTo>
                  <a:cubicBezTo>
                    <a:pt x="553680" y="1829559"/>
                    <a:pt x="561496" y="1802304"/>
                    <a:pt x="573288" y="1774274"/>
                  </a:cubicBezTo>
                  <a:lnTo>
                    <a:pt x="606146" y="1690832"/>
                  </a:lnTo>
                  <a:cubicBezTo>
                    <a:pt x="618467" y="1663060"/>
                    <a:pt x="631716" y="1635417"/>
                    <a:pt x="644569" y="1607775"/>
                  </a:cubicBezTo>
                  <a:cubicBezTo>
                    <a:pt x="698625" y="1498368"/>
                    <a:pt x="763413" y="1391287"/>
                    <a:pt x="837874" y="1297638"/>
                  </a:cubicBezTo>
                  <a:cubicBezTo>
                    <a:pt x="910348" y="1201278"/>
                    <a:pt x="990107" y="1115897"/>
                    <a:pt x="1069602" y="1032194"/>
                  </a:cubicBezTo>
                  <a:cubicBezTo>
                    <a:pt x="1089079" y="1010624"/>
                    <a:pt x="1110012" y="990990"/>
                    <a:pt x="1130548" y="970839"/>
                  </a:cubicBezTo>
                  <a:lnTo>
                    <a:pt x="1192024" y="910129"/>
                  </a:lnTo>
                  <a:cubicBezTo>
                    <a:pt x="1212031" y="889462"/>
                    <a:pt x="1234024" y="870475"/>
                    <a:pt x="1255356" y="850841"/>
                  </a:cubicBezTo>
                  <a:lnTo>
                    <a:pt x="1319614" y="792068"/>
                  </a:lnTo>
                  <a:cubicBezTo>
                    <a:pt x="1340680" y="772176"/>
                    <a:pt x="1363469" y="753834"/>
                    <a:pt x="1385728" y="734975"/>
                  </a:cubicBezTo>
                  <a:lnTo>
                    <a:pt x="1452768" y="678528"/>
                  </a:lnTo>
                  <a:lnTo>
                    <a:pt x="1469594" y="664449"/>
                  </a:lnTo>
                  <a:lnTo>
                    <a:pt x="1487083" y="651015"/>
                  </a:lnTo>
                  <a:lnTo>
                    <a:pt x="1522193" y="624277"/>
                  </a:lnTo>
                  <a:lnTo>
                    <a:pt x="1592415" y="570671"/>
                  </a:lnTo>
                  <a:cubicBezTo>
                    <a:pt x="1640110" y="535925"/>
                    <a:pt x="1689531" y="503245"/>
                    <a:pt x="1738287" y="469402"/>
                  </a:cubicBezTo>
                  <a:cubicBezTo>
                    <a:pt x="1788634" y="438015"/>
                    <a:pt x="1839643" y="407013"/>
                    <a:pt x="1890918" y="376530"/>
                  </a:cubicBezTo>
                  <a:cubicBezTo>
                    <a:pt x="2098400" y="258209"/>
                    <a:pt x="2323503" y="166241"/>
                    <a:pt x="2555363" y="105274"/>
                  </a:cubicBezTo>
                  <a:cubicBezTo>
                    <a:pt x="2787223" y="44047"/>
                    <a:pt x="3024516" y="12013"/>
                    <a:pt x="3259291" y="3229"/>
                  </a:cubicBezTo>
                  <a:lnTo>
                    <a:pt x="3347265" y="903"/>
                  </a:ln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ACA5348F-9FF6-485F-898D-1BED7EC727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5999" y="52997"/>
              <a:ext cx="6093363" cy="6805004"/>
            </a:xfrm>
            <a:custGeom>
              <a:avLst/>
              <a:gdLst>
                <a:gd name="connsiteX0" fmla="*/ 3517682 w 5890491"/>
                <a:gd name="connsiteY0" fmla="*/ 0 h 6578439"/>
                <a:gd name="connsiteX1" fmla="*/ 5849513 w 5890491"/>
                <a:gd name="connsiteY1" fmla="*/ 841730 h 6578439"/>
                <a:gd name="connsiteX2" fmla="*/ 5890491 w 5890491"/>
                <a:gd name="connsiteY2" fmla="*/ 879061 h 6578439"/>
                <a:gd name="connsiteX3" fmla="*/ 5890491 w 5890491"/>
                <a:gd name="connsiteY3" fmla="*/ 2034114 h 6578439"/>
                <a:gd name="connsiteX4" fmla="*/ 5757065 w 5890491"/>
                <a:gd name="connsiteY4" fmla="*/ 1854938 h 6578439"/>
                <a:gd name="connsiteX5" fmla="*/ 5564060 w 5890491"/>
                <a:gd name="connsiteY5" fmla="*/ 1642182 h 6578439"/>
                <a:gd name="connsiteX6" fmla="*/ 3517551 w 5890491"/>
                <a:gd name="connsiteY6" fmla="*/ 790012 h 6578439"/>
                <a:gd name="connsiteX7" fmla="*/ 1611552 w 5890491"/>
                <a:gd name="connsiteY7" fmla="*/ 1543282 h 6578439"/>
                <a:gd name="connsiteX8" fmla="*/ 1340656 w 5890491"/>
                <a:gd name="connsiteY8" fmla="*/ 1897925 h 6578439"/>
                <a:gd name="connsiteX9" fmla="*/ 1201705 w 5890491"/>
                <a:gd name="connsiteY9" fmla="*/ 2361213 h 6578439"/>
                <a:gd name="connsiteX10" fmla="*/ 852705 w 5890491"/>
                <a:gd name="connsiteY10" fmla="*/ 3529176 h 6578439"/>
                <a:gd name="connsiteX11" fmla="*/ 863863 w 5890491"/>
                <a:gd name="connsiteY11" fmla="*/ 4437051 h 6578439"/>
                <a:gd name="connsiteX12" fmla="*/ 1413569 w 5890491"/>
                <a:gd name="connsiteY12" fmla="*/ 5357174 h 6578439"/>
                <a:gd name="connsiteX13" fmla="*/ 2339129 w 5890491"/>
                <a:gd name="connsiteY13" fmla="*/ 6143367 h 6578439"/>
                <a:gd name="connsiteX14" fmla="*/ 3439449 w 5890491"/>
                <a:gd name="connsiteY14" fmla="*/ 6420049 h 6578439"/>
                <a:gd name="connsiteX15" fmla="*/ 5251388 w 5890491"/>
                <a:gd name="connsiteY15" fmla="*/ 5349009 h 6578439"/>
                <a:gd name="connsiteX16" fmla="*/ 5657731 w 5890491"/>
                <a:gd name="connsiteY16" fmla="*/ 4959205 h 6578439"/>
                <a:gd name="connsiteX17" fmla="*/ 5836127 w 5890491"/>
                <a:gd name="connsiteY17" fmla="*/ 4792052 h 6578439"/>
                <a:gd name="connsiteX18" fmla="*/ 5890491 w 5890491"/>
                <a:gd name="connsiteY18" fmla="*/ 4738662 h 6578439"/>
                <a:gd name="connsiteX19" fmla="*/ 5890491 w 5890491"/>
                <a:gd name="connsiteY19" fmla="*/ 5821964 h 6578439"/>
                <a:gd name="connsiteX20" fmla="*/ 5802001 w 5890491"/>
                <a:gd name="connsiteY20" fmla="*/ 5907904 h 6578439"/>
                <a:gd name="connsiteX21" fmla="*/ 5294358 w 5890491"/>
                <a:gd name="connsiteY21" fmla="*/ 6397505 h 6578439"/>
                <a:gd name="connsiteX22" fmla="*/ 5077178 w 5890491"/>
                <a:gd name="connsiteY22" fmla="*/ 6578439 h 6578439"/>
                <a:gd name="connsiteX23" fmla="*/ 1567290 w 5890491"/>
                <a:gd name="connsiteY23" fmla="*/ 6578439 h 6578439"/>
                <a:gd name="connsiteX24" fmla="*/ 1508588 w 5890491"/>
                <a:gd name="connsiteY24" fmla="*/ 6535186 h 6578439"/>
                <a:gd name="connsiteX25" fmla="*/ 826498 w 5890491"/>
                <a:gd name="connsiteY25" fmla="*/ 5876034 h 6578439"/>
                <a:gd name="connsiteX26" fmla="*/ 122403 w 5890491"/>
                <a:gd name="connsiteY26" fmla="*/ 3255655 h 6578439"/>
                <a:gd name="connsiteX27" fmla="*/ 1061197 w 5890491"/>
                <a:gd name="connsiteY27" fmla="*/ 984650 h 6578439"/>
                <a:gd name="connsiteX28" fmla="*/ 3517682 w 5890491"/>
                <a:gd name="connsiteY28" fmla="*/ 0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890491" h="6578439">
                  <a:moveTo>
                    <a:pt x="3517682" y="0"/>
                  </a:moveTo>
                  <a:cubicBezTo>
                    <a:pt x="4402017" y="0"/>
                    <a:pt x="5213742" y="315483"/>
                    <a:pt x="5849513" y="841730"/>
                  </a:cubicBezTo>
                  <a:lnTo>
                    <a:pt x="5890491" y="879061"/>
                  </a:lnTo>
                  <a:lnTo>
                    <a:pt x="5890491" y="2034114"/>
                  </a:lnTo>
                  <a:lnTo>
                    <a:pt x="5757065" y="1854938"/>
                  </a:lnTo>
                  <a:cubicBezTo>
                    <a:pt x="5696443" y="1781264"/>
                    <a:pt x="5632076" y="1710299"/>
                    <a:pt x="5564060" y="1642182"/>
                  </a:cubicBezTo>
                  <a:cubicBezTo>
                    <a:pt x="5015393" y="1092636"/>
                    <a:pt x="4288592" y="790012"/>
                    <a:pt x="3517551" y="790012"/>
                  </a:cubicBezTo>
                  <a:cubicBezTo>
                    <a:pt x="2701750" y="790012"/>
                    <a:pt x="2131676" y="1015335"/>
                    <a:pt x="1611552" y="1543282"/>
                  </a:cubicBezTo>
                  <a:cubicBezTo>
                    <a:pt x="1435754" y="1721722"/>
                    <a:pt x="1375945" y="1822729"/>
                    <a:pt x="1340656" y="1897925"/>
                  </a:cubicBezTo>
                  <a:cubicBezTo>
                    <a:pt x="1289148" y="2007623"/>
                    <a:pt x="1252432" y="2155907"/>
                    <a:pt x="1201705" y="2361213"/>
                  </a:cubicBezTo>
                  <a:cubicBezTo>
                    <a:pt x="1133721" y="2635919"/>
                    <a:pt x="1040568" y="3012290"/>
                    <a:pt x="852705" y="3529176"/>
                  </a:cubicBezTo>
                  <a:cubicBezTo>
                    <a:pt x="749952" y="3811784"/>
                    <a:pt x="753584" y="4108747"/>
                    <a:pt x="863863" y="4437051"/>
                  </a:cubicBezTo>
                  <a:cubicBezTo>
                    <a:pt x="964800" y="4737438"/>
                    <a:pt x="1154869" y="5055603"/>
                    <a:pt x="1413569" y="5357174"/>
                  </a:cubicBezTo>
                  <a:cubicBezTo>
                    <a:pt x="1718326" y="5712343"/>
                    <a:pt x="2021008" y="5969404"/>
                    <a:pt x="2339129" y="6143367"/>
                  </a:cubicBezTo>
                  <a:cubicBezTo>
                    <a:pt x="2679565" y="6329577"/>
                    <a:pt x="3039591" y="6420049"/>
                    <a:pt x="3439449" y="6420049"/>
                  </a:cubicBezTo>
                  <a:cubicBezTo>
                    <a:pt x="4142246" y="6420049"/>
                    <a:pt x="4633828" y="5976251"/>
                    <a:pt x="5251388" y="5349009"/>
                  </a:cubicBezTo>
                  <a:cubicBezTo>
                    <a:pt x="5389949" y="5208364"/>
                    <a:pt x="5526047" y="5081677"/>
                    <a:pt x="5657731" y="4959205"/>
                  </a:cubicBezTo>
                  <a:cubicBezTo>
                    <a:pt x="5719520" y="4901722"/>
                    <a:pt x="5779200" y="4846206"/>
                    <a:pt x="5836127" y="4792052"/>
                  </a:cubicBezTo>
                  <a:lnTo>
                    <a:pt x="5890491" y="4738662"/>
                  </a:lnTo>
                  <a:lnTo>
                    <a:pt x="5890491" y="5821964"/>
                  </a:lnTo>
                  <a:lnTo>
                    <a:pt x="5802001" y="5907904"/>
                  </a:lnTo>
                  <a:cubicBezTo>
                    <a:pt x="5634962" y="6077456"/>
                    <a:pt x="5467509" y="6243625"/>
                    <a:pt x="5294358" y="6397505"/>
                  </a:cubicBezTo>
                  <a:lnTo>
                    <a:pt x="5077178" y="6578439"/>
                  </a:lnTo>
                  <a:lnTo>
                    <a:pt x="1567290" y="6578439"/>
                  </a:lnTo>
                  <a:lnTo>
                    <a:pt x="1508588" y="6535186"/>
                  </a:lnTo>
                  <a:cubicBezTo>
                    <a:pt x="1263991" y="6345442"/>
                    <a:pt x="1038054" y="6122666"/>
                    <a:pt x="826498" y="5876034"/>
                  </a:cubicBezTo>
                  <a:cubicBezTo>
                    <a:pt x="261613" y="5217713"/>
                    <a:pt x="-239182" y="4250314"/>
                    <a:pt x="122403" y="3255655"/>
                  </a:cubicBezTo>
                  <a:cubicBezTo>
                    <a:pt x="607497" y="1921629"/>
                    <a:pt x="393040" y="1662857"/>
                    <a:pt x="1061197" y="984650"/>
                  </a:cubicBezTo>
                  <a:cubicBezTo>
                    <a:pt x="1729484" y="306444"/>
                    <a:pt x="2498060" y="0"/>
                    <a:pt x="3517682"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33B89F41-1D91-447A-88C5-8A917809FE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0" y="52997"/>
              <a:ext cx="6093362" cy="6805004"/>
            </a:xfrm>
            <a:custGeom>
              <a:avLst/>
              <a:gdLst>
                <a:gd name="connsiteX0" fmla="*/ 5890490 w 5890490"/>
                <a:gd name="connsiteY0" fmla="*/ 5389037 h 6578439"/>
                <a:gd name="connsiteX1" fmla="*/ 5890490 w 5890490"/>
                <a:gd name="connsiteY1" fmla="*/ 5855587 h 6578439"/>
                <a:gd name="connsiteX2" fmla="*/ 5784593 w 5890490"/>
                <a:gd name="connsiteY2" fmla="*/ 5962054 h 6578439"/>
                <a:gd name="connsiteX3" fmla="*/ 5663414 w 5890490"/>
                <a:gd name="connsiteY3" fmla="*/ 6082564 h 6578439"/>
                <a:gd name="connsiteX4" fmla="*/ 5147099 w 5890490"/>
                <a:gd name="connsiteY4" fmla="*/ 6547726 h 6578439"/>
                <a:gd name="connsiteX5" fmla="*/ 5105015 w 5890490"/>
                <a:gd name="connsiteY5" fmla="*/ 6578439 h 6578439"/>
                <a:gd name="connsiteX6" fmla="*/ 4385601 w 5890490"/>
                <a:gd name="connsiteY6" fmla="*/ 6578439 h 6578439"/>
                <a:gd name="connsiteX7" fmla="*/ 4507252 w 5890490"/>
                <a:gd name="connsiteY7" fmla="*/ 6515968 h 6578439"/>
                <a:gd name="connsiteX8" fmla="*/ 4909330 w 5890490"/>
                <a:gd name="connsiteY8" fmla="*/ 6253453 h 6578439"/>
                <a:gd name="connsiteX9" fmla="*/ 5411374 w 5890490"/>
                <a:gd name="connsiteY9" fmla="*/ 5828544 h 6578439"/>
                <a:gd name="connsiteX10" fmla="*/ 5533570 w 5890490"/>
                <a:gd name="connsiteY10" fmla="*/ 5714534 h 6578439"/>
                <a:gd name="connsiteX11" fmla="*/ 5657425 w 5890490"/>
                <a:gd name="connsiteY11" fmla="*/ 5597650 h 6578439"/>
                <a:gd name="connsiteX12" fmla="*/ 3336813 w 5890490"/>
                <a:gd name="connsiteY12" fmla="*/ 499 h 6578439"/>
                <a:gd name="connsiteX13" fmla="*/ 3513674 w 5890490"/>
                <a:gd name="connsiteY13" fmla="*/ 1202 h 6578439"/>
                <a:gd name="connsiteX14" fmla="*/ 3602743 w 5890490"/>
                <a:gd name="connsiteY14" fmla="*/ 4827 h 6578439"/>
                <a:gd name="connsiteX15" fmla="*/ 3647213 w 5890490"/>
                <a:gd name="connsiteY15" fmla="*/ 6703 h 6578439"/>
                <a:gd name="connsiteX16" fmla="*/ 3691684 w 5890490"/>
                <a:gd name="connsiteY16" fmla="*/ 9453 h 6578439"/>
                <a:gd name="connsiteX17" fmla="*/ 3868927 w 5890490"/>
                <a:gd name="connsiteY17" fmla="*/ 27080 h 6578439"/>
                <a:gd name="connsiteX18" fmla="*/ 5200872 w 5890490"/>
                <a:gd name="connsiteY18" fmla="*/ 472240 h 6578439"/>
                <a:gd name="connsiteX19" fmla="*/ 5772711 w 5890490"/>
                <a:gd name="connsiteY19" fmla="*/ 866334 h 6578439"/>
                <a:gd name="connsiteX20" fmla="*/ 5890490 w 5890490"/>
                <a:gd name="connsiteY20" fmla="*/ 972426 h 6578439"/>
                <a:gd name="connsiteX21" fmla="*/ 5890490 w 5890490"/>
                <a:gd name="connsiteY21" fmla="*/ 1158576 h 6578439"/>
                <a:gd name="connsiteX22" fmla="*/ 5676045 w 5890490"/>
                <a:gd name="connsiteY22" fmla="*/ 986969 h 6578439"/>
                <a:gd name="connsiteX23" fmla="*/ 5103776 w 5890490"/>
                <a:gd name="connsiteY23" fmla="*/ 655879 h 6578439"/>
                <a:gd name="connsiteX24" fmla="*/ 4482465 w 5890490"/>
                <a:gd name="connsiteY24" fmla="*/ 440363 h 6578439"/>
                <a:gd name="connsiteX25" fmla="*/ 4402444 w 5890490"/>
                <a:gd name="connsiteY25" fmla="*/ 422111 h 6578439"/>
                <a:gd name="connsiteX26" fmla="*/ 4322423 w 5890490"/>
                <a:gd name="connsiteY26" fmla="*/ 404610 h 6578439"/>
                <a:gd name="connsiteX27" fmla="*/ 4241892 w 5890490"/>
                <a:gd name="connsiteY27" fmla="*/ 389858 h 6578439"/>
                <a:gd name="connsiteX28" fmla="*/ 4201627 w 5890490"/>
                <a:gd name="connsiteY28" fmla="*/ 382483 h 6578439"/>
                <a:gd name="connsiteX29" fmla="*/ 4161234 w 5890490"/>
                <a:gd name="connsiteY29" fmla="*/ 375857 h 6578439"/>
                <a:gd name="connsiteX30" fmla="*/ 3999280 w 5890490"/>
                <a:gd name="connsiteY30" fmla="*/ 353606 h 6578439"/>
                <a:gd name="connsiteX31" fmla="*/ 3836817 w 5890490"/>
                <a:gd name="connsiteY31" fmla="*/ 338480 h 6578439"/>
                <a:gd name="connsiteX32" fmla="*/ 3673972 w 5890490"/>
                <a:gd name="connsiteY32" fmla="*/ 330604 h 6578439"/>
                <a:gd name="connsiteX33" fmla="*/ 3511126 w 5890490"/>
                <a:gd name="connsiteY33" fmla="*/ 328978 h 6578439"/>
                <a:gd name="connsiteX34" fmla="*/ 3183142 w 5890490"/>
                <a:gd name="connsiteY34" fmla="*/ 342854 h 6578439"/>
                <a:gd name="connsiteX35" fmla="*/ 2541444 w 5890490"/>
                <a:gd name="connsiteY35" fmla="*/ 439988 h 6578439"/>
                <a:gd name="connsiteX36" fmla="*/ 1933895 w 5890490"/>
                <a:gd name="connsiteY36" fmla="*/ 650505 h 6578439"/>
                <a:gd name="connsiteX37" fmla="*/ 1378079 w 5890490"/>
                <a:gd name="connsiteY37" fmla="*/ 983905 h 6578439"/>
                <a:gd name="connsiteX38" fmla="*/ 1312967 w 5890490"/>
                <a:gd name="connsiteY38" fmla="*/ 1033660 h 6578439"/>
                <a:gd name="connsiteX39" fmla="*/ 1248364 w 5890490"/>
                <a:gd name="connsiteY39" fmla="*/ 1084413 h 6578439"/>
                <a:gd name="connsiteX40" fmla="*/ 1185163 w 5890490"/>
                <a:gd name="connsiteY40" fmla="*/ 1137168 h 6578439"/>
                <a:gd name="connsiteX41" fmla="*/ 1122852 w 5890490"/>
                <a:gd name="connsiteY41" fmla="*/ 1190922 h 6578439"/>
                <a:gd name="connsiteX42" fmla="*/ 892092 w 5890490"/>
                <a:gd name="connsiteY42" fmla="*/ 1421440 h 6578439"/>
                <a:gd name="connsiteX43" fmla="*/ 707202 w 5890490"/>
                <a:gd name="connsiteY43" fmla="*/ 1684212 h 6578439"/>
                <a:gd name="connsiteX44" fmla="*/ 670121 w 5890490"/>
                <a:gd name="connsiteY44" fmla="*/ 1756093 h 6578439"/>
                <a:gd name="connsiteX45" fmla="*/ 637630 w 5890490"/>
                <a:gd name="connsiteY45" fmla="*/ 1830724 h 6578439"/>
                <a:gd name="connsiteX46" fmla="*/ 607685 w 5890490"/>
                <a:gd name="connsiteY46" fmla="*/ 1907105 h 6578439"/>
                <a:gd name="connsiteX47" fmla="*/ 580034 w 5890490"/>
                <a:gd name="connsiteY47" fmla="*/ 1984986 h 6578439"/>
                <a:gd name="connsiteX48" fmla="*/ 481919 w 5890490"/>
                <a:gd name="connsiteY48" fmla="*/ 2304386 h 6578439"/>
                <a:gd name="connsiteX49" fmla="*/ 433881 w 5890490"/>
                <a:gd name="connsiteY49" fmla="*/ 2465399 h 6578439"/>
                <a:gd name="connsiteX50" fmla="*/ 384442 w 5890490"/>
                <a:gd name="connsiteY50" fmla="*/ 2626163 h 6578439"/>
                <a:gd name="connsiteX51" fmla="*/ 166039 w 5890490"/>
                <a:gd name="connsiteY51" fmla="*/ 3261338 h 6578439"/>
                <a:gd name="connsiteX52" fmla="*/ 56202 w 5890490"/>
                <a:gd name="connsiteY52" fmla="*/ 3910265 h 6578439"/>
                <a:gd name="connsiteX53" fmla="*/ 93664 w 5890490"/>
                <a:gd name="connsiteY53" fmla="*/ 4237292 h 6578439"/>
                <a:gd name="connsiteX54" fmla="*/ 111758 w 5890490"/>
                <a:gd name="connsiteY54" fmla="*/ 4317548 h 6578439"/>
                <a:gd name="connsiteX55" fmla="*/ 133038 w 5890490"/>
                <a:gd name="connsiteY55" fmla="*/ 4397054 h 6578439"/>
                <a:gd name="connsiteX56" fmla="*/ 157757 w 5890490"/>
                <a:gd name="connsiteY56" fmla="*/ 4475560 h 6578439"/>
                <a:gd name="connsiteX57" fmla="*/ 185153 w 5890490"/>
                <a:gd name="connsiteY57" fmla="*/ 4553066 h 6578439"/>
                <a:gd name="connsiteX58" fmla="*/ 493642 w 5890490"/>
                <a:gd name="connsiteY58" fmla="*/ 5132239 h 6578439"/>
                <a:gd name="connsiteX59" fmla="*/ 914391 w 5890490"/>
                <a:gd name="connsiteY59" fmla="*/ 5636528 h 6578439"/>
                <a:gd name="connsiteX60" fmla="*/ 1402034 w 5890490"/>
                <a:gd name="connsiteY60" fmla="*/ 6076188 h 6578439"/>
                <a:gd name="connsiteX61" fmla="*/ 1664397 w 5890490"/>
                <a:gd name="connsiteY61" fmla="*/ 6267079 h 6578439"/>
                <a:gd name="connsiteX62" fmla="*/ 1938992 w 5890490"/>
                <a:gd name="connsiteY62" fmla="*/ 6434343 h 6578439"/>
                <a:gd name="connsiteX63" fmla="*/ 2225931 w 5890490"/>
                <a:gd name="connsiteY63" fmla="*/ 6574322 h 6578439"/>
                <a:gd name="connsiteX64" fmla="*/ 2236328 w 5890490"/>
                <a:gd name="connsiteY64" fmla="*/ 6578439 h 6578439"/>
                <a:gd name="connsiteX65" fmla="*/ 1504665 w 5890490"/>
                <a:gd name="connsiteY65" fmla="*/ 6578439 h 6578439"/>
                <a:gd name="connsiteX66" fmla="*/ 1456827 w 5890490"/>
                <a:gd name="connsiteY66" fmla="*/ 6543476 h 6578439"/>
                <a:gd name="connsiteX67" fmla="*/ 1188475 w 5890490"/>
                <a:gd name="connsiteY67" fmla="*/ 6314083 h 6578439"/>
                <a:gd name="connsiteX68" fmla="*/ 721728 w 5890490"/>
                <a:gd name="connsiteY68" fmla="*/ 5798666 h 6578439"/>
                <a:gd name="connsiteX69" fmla="*/ 344175 w 5890490"/>
                <a:gd name="connsiteY69" fmla="*/ 5219495 h 6578439"/>
                <a:gd name="connsiteX70" fmla="*/ 87293 w 5890490"/>
                <a:gd name="connsiteY70" fmla="*/ 4583569 h 6578439"/>
                <a:gd name="connsiteX71" fmla="*/ 65886 w 5890490"/>
                <a:gd name="connsiteY71" fmla="*/ 4500813 h 6578439"/>
                <a:gd name="connsiteX72" fmla="*/ 47409 w 5890490"/>
                <a:gd name="connsiteY72" fmla="*/ 4417431 h 6578439"/>
                <a:gd name="connsiteX73" fmla="*/ 39000 w 5890490"/>
                <a:gd name="connsiteY73" fmla="*/ 4375677 h 6578439"/>
                <a:gd name="connsiteX74" fmla="*/ 31610 w 5890490"/>
                <a:gd name="connsiteY74" fmla="*/ 4333674 h 6578439"/>
                <a:gd name="connsiteX75" fmla="*/ 18868 w 5890490"/>
                <a:gd name="connsiteY75" fmla="*/ 4249417 h 6578439"/>
                <a:gd name="connsiteX76" fmla="*/ 646 w 5890490"/>
                <a:gd name="connsiteY76" fmla="*/ 3910265 h 6578439"/>
                <a:gd name="connsiteX77" fmla="*/ 130234 w 5890490"/>
                <a:gd name="connsiteY77" fmla="*/ 3248337 h 6578439"/>
                <a:gd name="connsiteX78" fmla="*/ 335383 w 5890490"/>
                <a:gd name="connsiteY78" fmla="*/ 2611911 h 6578439"/>
                <a:gd name="connsiteX79" fmla="*/ 487272 w 5890490"/>
                <a:gd name="connsiteY79" fmla="*/ 1958609 h 6578439"/>
                <a:gd name="connsiteX80" fmla="*/ 508550 w 5890490"/>
                <a:gd name="connsiteY80" fmla="*/ 1876227 h 6578439"/>
                <a:gd name="connsiteX81" fmla="*/ 531742 w 5890490"/>
                <a:gd name="connsiteY81" fmla="*/ 1793721 h 6578439"/>
                <a:gd name="connsiteX82" fmla="*/ 558245 w 5890490"/>
                <a:gd name="connsiteY82" fmla="*/ 1711465 h 6578439"/>
                <a:gd name="connsiteX83" fmla="*/ 590100 w 5890490"/>
                <a:gd name="connsiteY83" fmla="*/ 1630332 h 6578439"/>
                <a:gd name="connsiteX84" fmla="*/ 758680 w 5890490"/>
                <a:gd name="connsiteY84" fmla="*/ 1322433 h 6578439"/>
                <a:gd name="connsiteX85" fmla="*/ 976317 w 5890490"/>
                <a:gd name="connsiteY85" fmla="*/ 1049286 h 6578439"/>
                <a:gd name="connsiteX86" fmla="*/ 1035314 w 5890490"/>
                <a:gd name="connsiteY86" fmla="*/ 985406 h 6578439"/>
                <a:gd name="connsiteX87" fmla="*/ 1095329 w 5890490"/>
                <a:gd name="connsiteY87" fmla="*/ 922526 h 6578439"/>
                <a:gd name="connsiteX88" fmla="*/ 1157384 w 5890490"/>
                <a:gd name="connsiteY88" fmla="*/ 861271 h 6578439"/>
                <a:gd name="connsiteX89" fmla="*/ 1220841 w 5890490"/>
                <a:gd name="connsiteY89" fmla="*/ 801017 h 6578439"/>
                <a:gd name="connsiteX90" fmla="*/ 1286462 w 5890490"/>
                <a:gd name="connsiteY90" fmla="*/ 742886 h 6578439"/>
                <a:gd name="connsiteX91" fmla="*/ 1353233 w 5890490"/>
                <a:gd name="connsiteY91" fmla="*/ 685632 h 6578439"/>
                <a:gd name="connsiteX92" fmla="*/ 1369924 w 5890490"/>
                <a:gd name="connsiteY92" fmla="*/ 671256 h 6578439"/>
                <a:gd name="connsiteX93" fmla="*/ 1387380 w 5890490"/>
                <a:gd name="connsiteY93" fmla="*/ 657755 h 6578439"/>
                <a:gd name="connsiteX94" fmla="*/ 1422422 w 5890490"/>
                <a:gd name="connsiteY94" fmla="*/ 630877 h 6578439"/>
                <a:gd name="connsiteX95" fmla="*/ 1492759 w 5890490"/>
                <a:gd name="connsiteY95" fmla="*/ 577248 h 6578439"/>
                <a:gd name="connsiteX96" fmla="*/ 1528820 w 5890490"/>
                <a:gd name="connsiteY96" fmla="*/ 551496 h 6578439"/>
                <a:gd name="connsiteX97" fmla="*/ 1565390 w 5890490"/>
                <a:gd name="connsiteY97" fmla="*/ 526370 h 6578439"/>
                <a:gd name="connsiteX98" fmla="*/ 1639040 w 5890490"/>
                <a:gd name="connsiteY98" fmla="*/ 476490 h 6578439"/>
                <a:gd name="connsiteX99" fmla="*/ 1792075 w 5890490"/>
                <a:gd name="connsiteY99" fmla="*/ 384859 h 6578439"/>
                <a:gd name="connsiteX100" fmla="*/ 2455943 w 5890490"/>
                <a:gd name="connsiteY100" fmla="*/ 117836 h 6578439"/>
                <a:gd name="connsiteX101" fmla="*/ 3159952 w 5890490"/>
                <a:gd name="connsiteY101" fmla="*/ 7203 h 6578439"/>
                <a:gd name="connsiteX102" fmla="*/ 3336813 w 5890490"/>
                <a:gd name="connsiteY102" fmla="*/ 499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5890490" h="6578439">
                  <a:moveTo>
                    <a:pt x="5890490" y="5389037"/>
                  </a:moveTo>
                  <a:lnTo>
                    <a:pt x="5890490" y="5855587"/>
                  </a:lnTo>
                  <a:lnTo>
                    <a:pt x="5784593" y="5962054"/>
                  </a:lnTo>
                  <a:cubicBezTo>
                    <a:pt x="5744454" y="6002308"/>
                    <a:pt x="5704062" y="6042436"/>
                    <a:pt x="5663414" y="6082564"/>
                  </a:cubicBezTo>
                  <a:cubicBezTo>
                    <a:pt x="5500314" y="6242577"/>
                    <a:pt x="5330970" y="6400714"/>
                    <a:pt x="5147099" y="6547726"/>
                  </a:cubicBezTo>
                  <a:lnTo>
                    <a:pt x="5105015" y="6578439"/>
                  </a:lnTo>
                  <a:lnTo>
                    <a:pt x="4385601" y="6578439"/>
                  </a:lnTo>
                  <a:lnTo>
                    <a:pt x="4507252" y="6515968"/>
                  </a:lnTo>
                  <a:cubicBezTo>
                    <a:pt x="4645901" y="6439679"/>
                    <a:pt x="4779837" y="6350961"/>
                    <a:pt x="4909330" y="6253453"/>
                  </a:cubicBezTo>
                  <a:cubicBezTo>
                    <a:pt x="5082369" y="6123567"/>
                    <a:pt x="5248145" y="5979180"/>
                    <a:pt x="5411374" y="5828544"/>
                  </a:cubicBezTo>
                  <a:cubicBezTo>
                    <a:pt x="5452149" y="5790791"/>
                    <a:pt x="5492924" y="5752788"/>
                    <a:pt x="5533570" y="5714534"/>
                  </a:cubicBezTo>
                  <a:lnTo>
                    <a:pt x="5657425" y="5597650"/>
                  </a:lnTo>
                  <a:close/>
                  <a:moveTo>
                    <a:pt x="3336813" y="499"/>
                  </a:moveTo>
                  <a:cubicBezTo>
                    <a:pt x="3395682" y="-392"/>
                    <a:pt x="3454550" y="-48"/>
                    <a:pt x="3513674" y="1202"/>
                  </a:cubicBezTo>
                  <a:lnTo>
                    <a:pt x="3602743" y="4827"/>
                  </a:lnTo>
                  <a:lnTo>
                    <a:pt x="3647213" y="6703"/>
                  </a:lnTo>
                  <a:cubicBezTo>
                    <a:pt x="3661994" y="7327"/>
                    <a:pt x="3676903" y="7703"/>
                    <a:pt x="3691684" y="9453"/>
                  </a:cubicBezTo>
                  <a:lnTo>
                    <a:pt x="3868927" y="27080"/>
                  </a:lnTo>
                  <a:cubicBezTo>
                    <a:pt x="4340645" y="85584"/>
                    <a:pt x="4795160" y="243221"/>
                    <a:pt x="5200872" y="472240"/>
                  </a:cubicBezTo>
                  <a:cubicBezTo>
                    <a:pt x="5403855" y="587124"/>
                    <a:pt x="5594988" y="719447"/>
                    <a:pt x="5772711" y="866334"/>
                  </a:cubicBezTo>
                  <a:lnTo>
                    <a:pt x="5890490" y="972426"/>
                  </a:lnTo>
                  <a:lnTo>
                    <a:pt x="5890490" y="1158576"/>
                  </a:lnTo>
                  <a:lnTo>
                    <a:pt x="5676045" y="986969"/>
                  </a:lnTo>
                  <a:cubicBezTo>
                    <a:pt x="5496587" y="857740"/>
                    <a:pt x="5304275" y="746699"/>
                    <a:pt x="5103776" y="655879"/>
                  </a:cubicBezTo>
                  <a:cubicBezTo>
                    <a:pt x="4903214" y="564747"/>
                    <a:pt x="4695006" y="492492"/>
                    <a:pt x="4482465" y="440363"/>
                  </a:cubicBezTo>
                  <a:lnTo>
                    <a:pt x="4402444" y="422111"/>
                  </a:lnTo>
                  <a:cubicBezTo>
                    <a:pt x="4375813" y="416111"/>
                    <a:pt x="4349436" y="408859"/>
                    <a:pt x="4322423" y="404610"/>
                  </a:cubicBezTo>
                  <a:lnTo>
                    <a:pt x="4241892" y="389858"/>
                  </a:lnTo>
                  <a:lnTo>
                    <a:pt x="4201627" y="382483"/>
                  </a:lnTo>
                  <a:cubicBezTo>
                    <a:pt x="4188248" y="379983"/>
                    <a:pt x="4174869" y="377483"/>
                    <a:pt x="4161234" y="375857"/>
                  </a:cubicBezTo>
                  <a:cubicBezTo>
                    <a:pt x="4107208" y="368482"/>
                    <a:pt x="4053308" y="360482"/>
                    <a:pt x="3999280" y="353606"/>
                  </a:cubicBezTo>
                  <a:cubicBezTo>
                    <a:pt x="3944999" y="348855"/>
                    <a:pt x="3890844" y="343854"/>
                    <a:pt x="3836817" y="338480"/>
                  </a:cubicBezTo>
                  <a:lnTo>
                    <a:pt x="3673972" y="330604"/>
                  </a:lnTo>
                  <a:cubicBezTo>
                    <a:pt x="3619690" y="329104"/>
                    <a:pt x="3565281" y="329604"/>
                    <a:pt x="3511126" y="328978"/>
                  </a:cubicBezTo>
                  <a:cubicBezTo>
                    <a:pt x="3402054" y="330728"/>
                    <a:pt x="3291706" y="334604"/>
                    <a:pt x="3183142" y="342854"/>
                  </a:cubicBezTo>
                  <a:cubicBezTo>
                    <a:pt x="2965505" y="358855"/>
                    <a:pt x="2750670" y="389733"/>
                    <a:pt x="2541444" y="439988"/>
                  </a:cubicBezTo>
                  <a:cubicBezTo>
                    <a:pt x="2332216" y="490117"/>
                    <a:pt x="2128850" y="559997"/>
                    <a:pt x="1933895" y="650505"/>
                  </a:cubicBezTo>
                  <a:cubicBezTo>
                    <a:pt x="1738939" y="741261"/>
                    <a:pt x="1553540" y="854146"/>
                    <a:pt x="1378079" y="983905"/>
                  </a:cubicBezTo>
                  <a:lnTo>
                    <a:pt x="1312967" y="1033660"/>
                  </a:lnTo>
                  <a:cubicBezTo>
                    <a:pt x="1291178" y="1050286"/>
                    <a:pt x="1269006" y="1066412"/>
                    <a:pt x="1248364" y="1084413"/>
                  </a:cubicBezTo>
                  <a:lnTo>
                    <a:pt x="1185163" y="1137168"/>
                  </a:lnTo>
                  <a:cubicBezTo>
                    <a:pt x="1164138" y="1154794"/>
                    <a:pt x="1142603" y="1172046"/>
                    <a:pt x="1122852" y="1190922"/>
                  </a:cubicBezTo>
                  <a:cubicBezTo>
                    <a:pt x="1041557" y="1264303"/>
                    <a:pt x="961663" y="1339309"/>
                    <a:pt x="892092" y="1421440"/>
                  </a:cubicBezTo>
                  <a:cubicBezTo>
                    <a:pt x="819589" y="1501822"/>
                    <a:pt x="759827" y="1590329"/>
                    <a:pt x="707202" y="1684212"/>
                  </a:cubicBezTo>
                  <a:cubicBezTo>
                    <a:pt x="694715" y="1708089"/>
                    <a:pt x="682227" y="1731841"/>
                    <a:pt x="670121" y="1756093"/>
                  </a:cubicBezTo>
                  <a:lnTo>
                    <a:pt x="637630" y="1830724"/>
                  </a:lnTo>
                  <a:cubicBezTo>
                    <a:pt x="626161" y="1855350"/>
                    <a:pt x="617624" y="1881603"/>
                    <a:pt x="607685" y="1907105"/>
                  </a:cubicBezTo>
                  <a:cubicBezTo>
                    <a:pt x="598128" y="1932857"/>
                    <a:pt x="588317" y="1958483"/>
                    <a:pt x="580034" y="1984986"/>
                  </a:cubicBezTo>
                  <a:cubicBezTo>
                    <a:pt x="544611" y="2089620"/>
                    <a:pt x="513393" y="2197128"/>
                    <a:pt x="481919" y="2304386"/>
                  </a:cubicBezTo>
                  <a:lnTo>
                    <a:pt x="433881" y="2465399"/>
                  </a:lnTo>
                  <a:lnTo>
                    <a:pt x="384442" y="2626163"/>
                  </a:lnTo>
                  <a:cubicBezTo>
                    <a:pt x="317672" y="2839680"/>
                    <a:pt x="243129" y="3050946"/>
                    <a:pt x="166039" y="3261338"/>
                  </a:cubicBezTo>
                  <a:cubicBezTo>
                    <a:pt x="88822" y="3468979"/>
                    <a:pt x="50850" y="3690248"/>
                    <a:pt x="56202" y="3910265"/>
                  </a:cubicBezTo>
                  <a:cubicBezTo>
                    <a:pt x="58495" y="4020274"/>
                    <a:pt x="71493" y="4129783"/>
                    <a:pt x="93664" y="4237292"/>
                  </a:cubicBezTo>
                  <a:cubicBezTo>
                    <a:pt x="99143" y="4264168"/>
                    <a:pt x="104623" y="4291045"/>
                    <a:pt x="111758" y="4317548"/>
                  </a:cubicBezTo>
                  <a:cubicBezTo>
                    <a:pt x="118384" y="4344176"/>
                    <a:pt x="124627" y="4370802"/>
                    <a:pt x="133038" y="4397054"/>
                  </a:cubicBezTo>
                  <a:cubicBezTo>
                    <a:pt x="140810" y="4423307"/>
                    <a:pt x="148456" y="4449683"/>
                    <a:pt x="157757" y="4475560"/>
                  </a:cubicBezTo>
                  <a:cubicBezTo>
                    <a:pt x="166549" y="4501562"/>
                    <a:pt x="175087" y="4527564"/>
                    <a:pt x="185153" y="4553066"/>
                  </a:cubicBezTo>
                  <a:cubicBezTo>
                    <a:pt x="262371" y="4758458"/>
                    <a:pt x="368895" y="4951974"/>
                    <a:pt x="493642" y="5132239"/>
                  </a:cubicBezTo>
                  <a:cubicBezTo>
                    <a:pt x="618389" y="5312627"/>
                    <a:pt x="760846" y="5480391"/>
                    <a:pt x="914391" y="5636528"/>
                  </a:cubicBezTo>
                  <a:cubicBezTo>
                    <a:pt x="1069081" y="5793166"/>
                    <a:pt x="1231544" y="5941677"/>
                    <a:pt x="1402034" y="6076188"/>
                  </a:cubicBezTo>
                  <a:cubicBezTo>
                    <a:pt x="1487535" y="6143320"/>
                    <a:pt x="1574565" y="6207574"/>
                    <a:pt x="1664397" y="6267079"/>
                  </a:cubicBezTo>
                  <a:cubicBezTo>
                    <a:pt x="1753592" y="6327459"/>
                    <a:pt x="1845336" y="6383088"/>
                    <a:pt x="1938992" y="6434343"/>
                  </a:cubicBezTo>
                  <a:cubicBezTo>
                    <a:pt x="2032647" y="6485659"/>
                    <a:pt x="2128309" y="6532600"/>
                    <a:pt x="2225931" y="6574322"/>
                  </a:cubicBezTo>
                  <a:lnTo>
                    <a:pt x="2236328" y="6578439"/>
                  </a:lnTo>
                  <a:lnTo>
                    <a:pt x="1504665" y="6578439"/>
                  </a:lnTo>
                  <a:lnTo>
                    <a:pt x="1456827" y="6543476"/>
                  </a:lnTo>
                  <a:cubicBezTo>
                    <a:pt x="1363554" y="6470595"/>
                    <a:pt x="1273848" y="6394340"/>
                    <a:pt x="1188475" y="6314083"/>
                  </a:cubicBezTo>
                  <a:cubicBezTo>
                    <a:pt x="1017856" y="6153445"/>
                    <a:pt x="863803" y="5979931"/>
                    <a:pt x="721728" y="5798666"/>
                  </a:cubicBezTo>
                  <a:cubicBezTo>
                    <a:pt x="579397" y="5616027"/>
                    <a:pt x="452103" y="5422511"/>
                    <a:pt x="344175" y="5219495"/>
                  </a:cubicBezTo>
                  <a:cubicBezTo>
                    <a:pt x="236505" y="5016354"/>
                    <a:pt x="147946" y="4803586"/>
                    <a:pt x="87293" y="4583569"/>
                  </a:cubicBezTo>
                  <a:cubicBezTo>
                    <a:pt x="79138" y="4556193"/>
                    <a:pt x="72639" y="4528440"/>
                    <a:pt x="65886" y="4500813"/>
                  </a:cubicBezTo>
                  <a:cubicBezTo>
                    <a:pt x="58751" y="4473311"/>
                    <a:pt x="53144" y="4445308"/>
                    <a:pt x="47409" y="4417431"/>
                  </a:cubicBezTo>
                  <a:cubicBezTo>
                    <a:pt x="44733" y="4403430"/>
                    <a:pt x="41294" y="4389679"/>
                    <a:pt x="39000" y="4375677"/>
                  </a:cubicBezTo>
                  <a:lnTo>
                    <a:pt x="31610" y="4333674"/>
                  </a:lnTo>
                  <a:cubicBezTo>
                    <a:pt x="26258" y="4305797"/>
                    <a:pt x="22563" y="4277544"/>
                    <a:pt x="18868" y="4249417"/>
                  </a:cubicBezTo>
                  <a:cubicBezTo>
                    <a:pt x="4214" y="4136784"/>
                    <a:pt x="-2158" y="4023275"/>
                    <a:pt x="646" y="3910265"/>
                  </a:cubicBezTo>
                  <a:cubicBezTo>
                    <a:pt x="5997" y="3683872"/>
                    <a:pt x="50596" y="3459605"/>
                    <a:pt x="130234" y="3248337"/>
                  </a:cubicBezTo>
                  <a:cubicBezTo>
                    <a:pt x="207961" y="3039196"/>
                    <a:pt x="278044" y="2827179"/>
                    <a:pt x="335383" y="2611911"/>
                  </a:cubicBezTo>
                  <a:cubicBezTo>
                    <a:pt x="393743" y="2396644"/>
                    <a:pt x="435792" y="2178627"/>
                    <a:pt x="487272" y="1958609"/>
                  </a:cubicBezTo>
                  <a:cubicBezTo>
                    <a:pt x="493259" y="1931107"/>
                    <a:pt x="501287" y="1903730"/>
                    <a:pt x="508550" y="1876227"/>
                  </a:cubicBezTo>
                  <a:cubicBezTo>
                    <a:pt x="516195" y="1848725"/>
                    <a:pt x="522312" y="1820972"/>
                    <a:pt x="531742" y="1793721"/>
                  </a:cubicBezTo>
                  <a:lnTo>
                    <a:pt x="558245" y="1711465"/>
                  </a:lnTo>
                  <a:cubicBezTo>
                    <a:pt x="568439" y="1684337"/>
                    <a:pt x="579652" y="1657459"/>
                    <a:pt x="590100" y="1630332"/>
                  </a:cubicBezTo>
                  <a:cubicBezTo>
                    <a:pt x="635080" y="1523075"/>
                    <a:pt x="690637" y="1417566"/>
                    <a:pt x="758680" y="1322433"/>
                  </a:cubicBezTo>
                  <a:cubicBezTo>
                    <a:pt x="824430" y="1225051"/>
                    <a:pt x="899610" y="1136168"/>
                    <a:pt x="976317" y="1049286"/>
                  </a:cubicBezTo>
                  <a:cubicBezTo>
                    <a:pt x="995049" y="1027035"/>
                    <a:pt x="1015436" y="1006533"/>
                    <a:pt x="1035314" y="985406"/>
                  </a:cubicBezTo>
                  <a:lnTo>
                    <a:pt x="1095329" y="922526"/>
                  </a:lnTo>
                  <a:cubicBezTo>
                    <a:pt x="1114953" y="901149"/>
                    <a:pt x="1136359" y="881397"/>
                    <a:pt x="1157384" y="861271"/>
                  </a:cubicBezTo>
                  <a:lnTo>
                    <a:pt x="1220841" y="801017"/>
                  </a:lnTo>
                  <a:cubicBezTo>
                    <a:pt x="1241610" y="780514"/>
                    <a:pt x="1264418" y="762014"/>
                    <a:pt x="1286462" y="742886"/>
                  </a:cubicBezTo>
                  <a:lnTo>
                    <a:pt x="1353233" y="685632"/>
                  </a:lnTo>
                  <a:lnTo>
                    <a:pt x="1369924" y="671256"/>
                  </a:lnTo>
                  <a:cubicBezTo>
                    <a:pt x="1375658" y="666631"/>
                    <a:pt x="1381520" y="662255"/>
                    <a:pt x="1387380" y="657755"/>
                  </a:cubicBezTo>
                  <a:lnTo>
                    <a:pt x="1422422" y="630877"/>
                  </a:lnTo>
                  <a:lnTo>
                    <a:pt x="1492759" y="577248"/>
                  </a:lnTo>
                  <a:cubicBezTo>
                    <a:pt x="1504355" y="567997"/>
                    <a:pt x="1516714" y="559997"/>
                    <a:pt x="1528820" y="551496"/>
                  </a:cubicBezTo>
                  <a:lnTo>
                    <a:pt x="1565390" y="526370"/>
                  </a:lnTo>
                  <a:lnTo>
                    <a:pt x="1639040" y="476490"/>
                  </a:lnTo>
                  <a:cubicBezTo>
                    <a:pt x="1689754" y="445613"/>
                    <a:pt x="1740723" y="414986"/>
                    <a:pt x="1792075" y="384859"/>
                  </a:cubicBezTo>
                  <a:cubicBezTo>
                    <a:pt x="2000282" y="268724"/>
                    <a:pt x="2224927" y="179467"/>
                    <a:pt x="2455943" y="117836"/>
                  </a:cubicBezTo>
                  <a:cubicBezTo>
                    <a:pt x="2687088" y="55957"/>
                    <a:pt x="2923964" y="21204"/>
                    <a:pt x="3159952" y="7203"/>
                  </a:cubicBezTo>
                  <a:cubicBezTo>
                    <a:pt x="3219076" y="3515"/>
                    <a:pt x="3277945" y="1389"/>
                    <a:pt x="3336813" y="49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149083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arn(inVertical)">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 calcmode="lin" valueType="num">
                                      <p:cBhvr additive="base">
                                        <p:cTn id="37"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352BEC0E-22F8-46D0-9632-375DB541B0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1A0C928-A0F1-1963-B075-9D570B366E8E}"/>
              </a:ext>
            </a:extLst>
          </p:cNvPr>
          <p:cNvSpPr>
            <a:spLocks noGrp="1"/>
          </p:cNvSpPr>
          <p:nvPr>
            <p:ph type="title"/>
          </p:nvPr>
        </p:nvSpPr>
        <p:spPr>
          <a:xfrm>
            <a:off x="640080" y="329184"/>
            <a:ext cx="6894576" cy="1783080"/>
          </a:xfrm>
        </p:spPr>
        <p:txBody>
          <a:bodyPr anchor="b">
            <a:normAutofit/>
          </a:bodyPr>
          <a:lstStyle/>
          <a:p>
            <a:r>
              <a:rPr lang="en-US" sz="5400"/>
              <a:t>4. Faster R-CNN</a:t>
            </a:r>
          </a:p>
        </p:txBody>
      </p:sp>
      <p:sp>
        <p:nvSpPr>
          <p:cNvPr id="28"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8952" y="2395728"/>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B4FA5BC-35B9-0AF2-C492-44D345EB4DA0}"/>
              </a:ext>
            </a:extLst>
          </p:cNvPr>
          <p:cNvSpPr>
            <a:spLocks noGrp="1"/>
          </p:cNvSpPr>
          <p:nvPr>
            <p:ph idx="1"/>
          </p:nvPr>
        </p:nvSpPr>
        <p:spPr>
          <a:xfrm>
            <a:off x="640080" y="2706624"/>
            <a:ext cx="5640140" cy="3483864"/>
          </a:xfrm>
        </p:spPr>
        <p:txBody>
          <a:bodyPr>
            <a:noAutofit/>
          </a:bodyPr>
          <a:lstStyle/>
          <a:p>
            <a:r>
              <a:rPr lang="en-US" sz="1800" b="1" dirty="0"/>
              <a:t>IOU(Intersection Over Union)</a:t>
            </a:r>
          </a:p>
          <a:p>
            <a:pPr marL="0" indent="0">
              <a:buNone/>
            </a:pPr>
            <a:r>
              <a:rPr lang="en-US" sz="1800" dirty="0" err="1"/>
              <a:t>Là</a:t>
            </a:r>
            <a:r>
              <a:rPr lang="en-US" sz="1800" dirty="0"/>
              <a:t> </a:t>
            </a:r>
            <a:r>
              <a:rPr lang="en-US" sz="1800" dirty="0" err="1"/>
              <a:t>một</a:t>
            </a:r>
            <a:r>
              <a:rPr lang="en-US" sz="1800" dirty="0"/>
              <a:t> </a:t>
            </a:r>
            <a:r>
              <a:rPr lang="en-US" sz="1800" dirty="0" err="1"/>
              <a:t>chỉ</a:t>
            </a:r>
            <a:r>
              <a:rPr lang="en-US" sz="1800" dirty="0"/>
              <a:t> </a:t>
            </a:r>
            <a:r>
              <a:rPr lang="en-US" sz="1800" dirty="0" err="1"/>
              <a:t>số</a:t>
            </a:r>
            <a:r>
              <a:rPr lang="en-US" sz="1800" dirty="0"/>
              <a:t> </a:t>
            </a:r>
            <a:r>
              <a:rPr lang="en-US" sz="1800" dirty="0" err="1"/>
              <a:t>dùng</a:t>
            </a:r>
            <a:r>
              <a:rPr lang="en-US" sz="1800" dirty="0"/>
              <a:t> </a:t>
            </a:r>
            <a:r>
              <a:rPr lang="en-US" sz="1800" dirty="0" err="1"/>
              <a:t>để</a:t>
            </a:r>
            <a:r>
              <a:rPr lang="en-US" sz="1800" dirty="0"/>
              <a:t> </a:t>
            </a:r>
            <a:r>
              <a:rPr lang="en-US" sz="1800" dirty="0" err="1"/>
              <a:t>đánh</a:t>
            </a:r>
            <a:r>
              <a:rPr lang="en-US" sz="1800" dirty="0"/>
              <a:t> </a:t>
            </a:r>
            <a:r>
              <a:rPr lang="en-US" sz="1800" dirty="0" err="1"/>
              <a:t>giá</a:t>
            </a:r>
            <a:r>
              <a:rPr lang="en-US" sz="1800" dirty="0"/>
              <a:t> </a:t>
            </a:r>
            <a:r>
              <a:rPr lang="en-US" sz="1800" dirty="0" err="1"/>
              <a:t>mức</a:t>
            </a:r>
            <a:r>
              <a:rPr lang="en-US" sz="1800" dirty="0"/>
              <a:t> </a:t>
            </a:r>
            <a:r>
              <a:rPr lang="en-US" sz="1800" dirty="0" err="1"/>
              <a:t>độ</a:t>
            </a:r>
            <a:r>
              <a:rPr lang="en-US" sz="1800" dirty="0"/>
              <a:t> </a:t>
            </a:r>
            <a:r>
              <a:rPr lang="en-US" sz="1800" dirty="0" err="1"/>
              <a:t>trùng</a:t>
            </a:r>
            <a:r>
              <a:rPr lang="en-US" sz="1800" dirty="0"/>
              <a:t> </a:t>
            </a:r>
            <a:r>
              <a:rPr lang="en-US" sz="1800" dirty="0" err="1"/>
              <a:t>khớp</a:t>
            </a:r>
            <a:r>
              <a:rPr lang="en-US" sz="1800" dirty="0"/>
              <a:t> </a:t>
            </a:r>
            <a:r>
              <a:rPr lang="en-US" sz="1800" dirty="0" err="1"/>
              <a:t>giữa</a:t>
            </a:r>
            <a:r>
              <a:rPr lang="en-US" sz="1800" dirty="0"/>
              <a:t> 2 </a:t>
            </a:r>
            <a:r>
              <a:rPr lang="en-US" sz="1800" dirty="0" err="1"/>
              <a:t>hình</a:t>
            </a:r>
            <a:r>
              <a:rPr lang="en-US" sz="1800" dirty="0"/>
              <a:t> </a:t>
            </a:r>
            <a:r>
              <a:rPr lang="en-US" sz="1800" dirty="0" err="1"/>
              <a:t>chữ</a:t>
            </a:r>
            <a:r>
              <a:rPr lang="en-US" sz="1800" dirty="0"/>
              <a:t> </a:t>
            </a:r>
            <a:r>
              <a:rPr lang="en-US" sz="1800" dirty="0" err="1"/>
              <a:t>nhật</a:t>
            </a:r>
            <a:r>
              <a:rPr lang="en-US" sz="1800" dirty="0"/>
              <a:t>, </a:t>
            </a:r>
            <a:r>
              <a:rPr lang="en-US" sz="1800" dirty="0" err="1"/>
              <a:t>thường</a:t>
            </a:r>
            <a:r>
              <a:rPr lang="en-US" sz="1800" dirty="0"/>
              <a:t> </a:t>
            </a:r>
            <a:r>
              <a:rPr lang="en-US" sz="1800" dirty="0" err="1"/>
              <a:t>dùng</a:t>
            </a:r>
            <a:r>
              <a:rPr lang="en-US" sz="1800" dirty="0"/>
              <a:t> </a:t>
            </a:r>
            <a:r>
              <a:rPr lang="en-US" sz="1800" dirty="0" err="1"/>
              <a:t>trong</a:t>
            </a:r>
            <a:r>
              <a:rPr lang="en-US" sz="1800" dirty="0"/>
              <a:t> </a:t>
            </a:r>
            <a:r>
              <a:rPr lang="en-US" sz="1800" dirty="0" err="1"/>
              <a:t>bài</a:t>
            </a:r>
            <a:r>
              <a:rPr lang="en-US" sz="1800" dirty="0"/>
              <a:t> </a:t>
            </a:r>
            <a:r>
              <a:rPr lang="en-US" sz="1800" dirty="0" err="1"/>
              <a:t>toán</a:t>
            </a:r>
            <a:r>
              <a:rPr lang="en-US" sz="1800" dirty="0"/>
              <a:t> Object Detection </a:t>
            </a:r>
            <a:r>
              <a:rPr lang="en-US" sz="1800" dirty="0" err="1"/>
              <a:t>để</a:t>
            </a:r>
            <a:r>
              <a:rPr lang="en-US" sz="1800" dirty="0"/>
              <a:t> </a:t>
            </a:r>
            <a:r>
              <a:rPr lang="en-US" sz="1800" dirty="0" err="1"/>
              <a:t>đo</a:t>
            </a:r>
            <a:r>
              <a:rPr lang="en-US" sz="1800" dirty="0"/>
              <a:t> </a:t>
            </a:r>
            <a:r>
              <a:rPr lang="en-US" sz="1800" b="1" dirty="0" err="1"/>
              <a:t>độ</a:t>
            </a:r>
            <a:r>
              <a:rPr lang="en-US" sz="1800" b="1" dirty="0"/>
              <a:t> </a:t>
            </a:r>
            <a:r>
              <a:rPr lang="en-US" sz="1800" b="1" dirty="0" err="1"/>
              <a:t>chính</a:t>
            </a:r>
            <a:r>
              <a:rPr lang="en-US" sz="1800" b="1" dirty="0"/>
              <a:t> </a:t>
            </a:r>
            <a:r>
              <a:rPr lang="en-US" sz="1800" b="1" dirty="0" err="1"/>
              <a:t>xác</a:t>
            </a:r>
            <a:r>
              <a:rPr lang="en-US" sz="1800" b="1" dirty="0"/>
              <a:t> </a:t>
            </a:r>
            <a:r>
              <a:rPr lang="en-US" sz="1800" dirty="0" err="1"/>
              <a:t>của</a:t>
            </a:r>
            <a:r>
              <a:rPr lang="en-US" sz="1800" dirty="0"/>
              <a:t> </a:t>
            </a:r>
            <a:r>
              <a:rPr lang="en-US" sz="1800" b="1" dirty="0"/>
              <a:t>Bounding Box </a:t>
            </a:r>
            <a:r>
              <a:rPr lang="en-US" sz="1800" b="1" dirty="0" err="1"/>
              <a:t>dự</a:t>
            </a:r>
            <a:r>
              <a:rPr lang="en-US" sz="1800" b="1" dirty="0"/>
              <a:t> </a:t>
            </a:r>
            <a:r>
              <a:rPr lang="en-US" sz="1800" b="1" dirty="0" err="1"/>
              <a:t>đoán</a:t>
            </a:r>
            <a:r>
              <a:rPr lang="en-US" sz="1800" b="1" dirty="0"/>
              <a:t> </a:t>
            </a:r>
            <a:r>
              <a:rPr lang="en-US" sz="1800" dirty="0"/>
              <a:t>so </a:t>
            </a:r>
            <a:r>
              <a:rPr lang="en-US" sz="1800" dirty="0" err="1"/>
              <a:t>với</a:t>
            </a:r>
            <a:r>
              <a:rPr lang="en-US" sz="1800" dirty="0"/>
              <a:t> </a:t>
            </a:r>
            <a:r>
              <a:rPr lang="en-US" sz="1800" b="1" dirty="0"/>
              <a:t>Bounding Box </a:t>
            </a:r>
            <a:r>
              <a:rPr lang="en-US" sz="1800" b="1" dirty="0" err="1"/>
              <a:t>thực</a:t>
            </a:r>
            <a:r>
              <a:rPr lang="en-US" sz="1800" b="1" dirty="0"/>
              <a:t> </a:t>
            </a:r>
            <a:r>
              <a:rPr lang="en-US" sz="1800" b="1" dirty="0" err="1"/>
              <a:t>tế</a:t>
            </a:r>
            <a:r>
              <a:rPr lang="en-US" sz="1800" b="1" dirty="0"/>
              <a:t>. </a:t>
            </a:r>
          </a:p>
          <a:p>
            <a:pPr marL="0" indent="0">
              <a:buNone/>
            </a:pPr>
            <a:r>
              <a:rPr lang="en-US" sz="1800" dirty="0" err="1"/>
              <a:t>Công</a:t>
            </a:r>
            <a:r>
              <a:rPr lang="en-US" sz="1800" dirty="0"/>
              <a:t> </a:t>
            </a:r>
            <a:r>
              <a:rPr lang="en-US" sz="1800" dirty="0" err="1"/>
              <a:t>thức</a:t>
            </a:r>
            <a:r>
              <a:rPr lang="en-US" sz="1800" dirty="0"/>
              <a:t>:</a:t>
            </a:r>
          </a:p>
          <a:p>
            <a:pPr marL="0" indent="0">
              <a:buNone/>
            </a:pPr>
            <a:r>
              <a:rPr lang="en-US" sz="1800" dirty="0" err="1"/>
              <a:t>Về</a:t>
            </a:r>
            <a:r>
              <a:rPr lang="en-US" sz="1800" dirty="0"/>
              <a:t> </a:t>
            </a:r>
            <a:r>
              <a:rPr lang="en-US" sz="1800" dirty="0" err="1"/>
              <a:t>hệ</a:t>
            </a:r>
            <a:r>
              <a:rPr lang="en-US" sz="1800" dirty="0"/>
              <a:t> </a:t>
            </a:r>
            <a:r>
              <a:rPr lang="en-US" sz="1800" dirty="0" err="1"/>
              <a:t>số</a:t>
            </a:r>
            <a:r>
              <a:rPr lang="en-US" sz="1800" dirty="0"/>
              <a:t> </a:t>
            </a:r>
            <a:r>
              <a:rPr lang="en-US" sz="1800" dirty="0" err="1"/>
              <a:t>IoU</a:t>
            </a:r>
            <a:r>
              <a:rPr lang="en-US" sz="1800" dirty="0"/>
              <a:t>, ta </a:t>
            </a:r>
            <a:r>
              <a:rPr lang="en-US" sz="1800" dirty="0" err="1"/>
              <a:t>có</a:t>
            </a:r>
            <a:r>
              <a:rPr lang="en-US" sz="1800" dirty="0"/>
              <a:t>:</a:t>
            </a:r>
          </a:p>
          <a:p>
            <a:pPr marL="0" indent="0">
              <a:buNone/>
            </a:pPr>
            <a:r>
              <a:rPr lang="en-US" sz="1800" dirty="0" err="1"/>
              <a:t>Chỉ</a:t>
            </a:r>
            <a:r>
              <a:rPr lang="en-US" sz="1800" dirty="0"/>
              <a:t> </a:t>
            </a:r>
            <a:r>
              <a:rPr lang="en-US" sz="1800" dirty="0" err="1"/>
              <a:t>số</a:t>
            </a:r>
            <a:r>
              <a:rPr lang="en-US" sz="1800" dirty="0"/>
              <a:t> </a:t>
            </a:r>
            <a:r>
              <a:rPr lang="en-US" sz="1800" dirty="0" err="1"/>
              <a:t>IoU</a:t>
            </a:r>
            <a:r>
              <a:rPr lang="en-US" sz="1800" dirty="0"/>
              <a:t> </a:t>
            </a:r>
            <a:r>
              <a:rPr lang="en-US" sz="1800" dirty="0" err="1"/>
              <a:t>trong</a:t>
            </a:r>
            <a:r>
              <a:rPr lang="en-US" sz="1800" dirty="0"/>
              <a:t> </a:t>
            </a:r>
            <a:r>
              <a:rPr lang="en-US" sz="1800" dirty="0" err="1"/>
              <a:t>đoạn</a:t>
            </a:r>
            <a:r>
              <a:rPr lang="en-US" sz="1800" dirty="0"/>
              <a:t> [0,1]</a:t>
            </a:r>
          </a:p>
          <a:p>
            <a:pPr marL="0" indent="0">
              <a:buNone/>
            </a:pPr>
            <a:r>
              <a:rPr lang="en-US" sz="1800" dirty="0"/>
              <a:t>If </a:t>
            </a:r>
            <a:r>
              <a:rPr lang="en-US" sz="1800" dirty="0" err="1"/>
              <a:t>IoU</a:t>
            </a:r>
            <a:r>
              <a:rPr lang="en-US" sz="1800" dirty="0"/>
              <a:t> = 0: 2 </a:t>
            </a:r>
            <a:r>
              <a:rPr lang="en-US" sz="1800" dirty="0" err="1"/>
              <a:t>vùng</a:t>
            </a:r>
            <a:r>
              <a:rPr lang="en-US" sz="1800" dirty="0"/>
              <a:t> </a:t>
            </a:r>
            <a:r>
              <a:rPr lang="en-US" sz="1800" dirty="0" err="1"/>
              <a:t>không</a:t>
            </a:r>
            <a:r>
              <a:rPr lang="en-US" sz="1800" dirty="0"/>
              <a:t> </a:t>
            </a:r>
            <a:r>
              <a:rPr lang="en-US" sz="1800" dirty="0" err="1"/>
              <a:t>giao</a:t>
            </a:r>
            <a:r>
              <a:rPr lang="en-US" sz="1800" dirty="0"/>
              <a:t> </a:t>
            </a:r>
            <a:r>
              <a:rPr lang="en-US" sz="1800" dirty="0" err="1"/>
              <a:t>nhau</a:t>
            </a:r>
            <a:endParaRPr lang="en-US" sz="1800" dirty="0"/>
          </a:p>
          <a:p>
            <a:pPr marL="0" indent="0">
              <a:buNone/>
            </a:pPr>
            <a:r>
              <a:rPr lang="en-US" sz="1800" dirty="0"/>
              <a:t>Elif </a:t>
            </a:r>
            <a:r>
              <a:rPr lang="en-US" sz="1800" dirty="0" err="1"/>
              <a:t>IoU</a:t>
            </a:r>
            <a:r>
              <a:rPr lang="en-US" sz="1800" dirty="0"/>
              <a:t> = 1: 2 </a:t>
            </a:r>
            <a:r>
              <a:rPr lang="en-US" sz="1800" dirty="0" err="1"/>
              <a:t>vùng</a:t>
            </a:r>
            <a:r>
              <a:rPr lang="en-US" sz="1800" dirty="0"/>
              <a:t> </a:t>
            </a:r>
            <a:r>
              <a:rPr lang="en-US" sz="1800" dirty="0" err="1"/>
              <a:t>trùng</a:t>
            </a:r>
            <a:r>
              <a:rPr lang="en-US" sz="1800" dirty="0"/>
              <a:t> </a:t>
            </a:r>
            <a:r>
              <a:rPr lang="en-US" sz="1800" dirty="0" err="1"/>
              <a:t>khớp</a:t>
            </a:r>
            <a:r>
              <a:rPr lang="en-US" sz="1800" dirty="0"/>
              <a:t> </a:t>
            </a:r>
            <a:r>
              <a:rPr lang="en-US" sz="1800" dirty="0" err="1"/>
              <a:t>nhau</a:t>
            </a:r>
            <a:endParaRPr lang="en-US" sz="1800" dirty="0"/>
          </a:p>
          <a:p>
            <a:pPr marL="0" indent="0">
              <a:buNone/>
            </a:pPr>
            <a:r>
              <a:rPr lang="en-US" sz="1800" dirty="0"/>
              <a:t>Else: 2 </a:t>
            </a:r>
            <a:r>
              <a:rPr lang="en-US" sz="1800" dirty="0" err="1"/>
              <a:t>vùng</a:t>
            </a:r>
            <a:r>
              <a:rPr lang="en-US" sz="1800" dirty="0"/>
              <a:t> </a:t>
            </a:r>
            <a:r>
              <a:rPr lang="en-US" sz="1800" dirty="0" err="1"/>
              <a:t>giao</a:t>
            </a:r>
            <a:r>
              <a:rPr lang="en-US" sz="1800" dirty="0"/>
              <a:t> </a:t>
            </a:r>
            <a:r>
              <a:rPr lang="en-US" sz="1800" dirty="0" err="1"/>
              <a:t>nhau</a:t>
            </a:r>
            <a:r>
              <a:rPr lang="en-US" sz="1800" dirty="0"/>
              <a:t> 1 </a:t>
            </a:r>
            <a:r>
              <a:rPr lang="en-US" sz="1800" dirty="0" err="1"/>
              <a:t>phần</a:t>
            </a:r>
            <a:r>
              <a:rPr lang="en-US" sz="1800" dirty="0"/>
              <a:t> </a:t>
            </a:r>
          </a:p>
          <a:p>
            <a:pPr marL="0" indent="0">
              <a:buNone/>
            </a:pPr>
            <a:endParaRPr lang="en-US" sz="1800" dirty="0"/>
          </a:p>
          <a:p>
            <a:pPr marL="0" indent="0">
              <a:buNone/>
            </a:pPr>
            <a:endParaRPr lang="en-US" sz="1800" dirty="0"/>
          </a:p>
          <a:p>
            <a:pPr marL="0" indent="0">
              <a:buNone/>
            </a:pPr>
            <a:endParaRPr lang="en-US" sz="1800" dirty="0"/>
          </a:p>
          <a:p>
            <a:pPr marL="0" indent="0">
              <a:buNone/>
            </a:pPr>
            <a:r>
              <a:rPr lang="en-US" sz="1800" dirty="0"/>
              <a:t> </a:t>
            </a:r>
          </a:p>
        </p:txBody>
      </p:sp>
      <p:pic>
        <p:nvPicPr>
          <p:cNvPr id="5" name="Picture 4" descr="A diagram of a diagram of a diagram of a diagram of a diagram of a diagram of a diagram of a diagram of a diagram of a diagram of a diagram of a diagram of a diagram of&#10;&#10;AI-generated content may be incorrect.">
            <a:extLst>
              <a:ext uri="{FF2B5EF4-FFF2-40B4-BE49-F238E27FC236}">
                <a16:creationId xmlns:a16="http://schemas.microsoft.com/office/drawing/2014/main" id="{6657F5FB-2275-884C-E921-FBE41E3FF3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63840" y="563925"/>
            <a:ext cx="4014216" cy="2960484"/>
          </a:xfrm>
          <a:prstGeom prst="rect">
            <a:avLst/>
          </a:prstGeom>
        </p:spPr>
      </p:pic>
      <p:pic>
        <p:nvPicPr>
          <p:cNvPr id="7" name="Picture 6" descr="A screenshot of a computer&#10;&#10;AI-generated content may be incorrect.">
            <a:extLst>
              <a:ext uri="{FF2B5EF4-FFF2-40B4-BE49-F238E27FC236}">
                <a16:creationId xmlns:a16="http://schemas.microsoft.com/office/drawing/2014/main" id="{FD638A8D-6114-0430-55B2-5C63C4D877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80220" y="3835305"/>
            <a:ext cx="5669983" cy="2711799"/>
          </a:xfrm>
          <a:prstGeom prst="rect">
            <a:avLst/>
          </a:prstGeom>
        </p:spPr>
      </p:pic>
    </p:spTree>
    <p:extLst>
      <p:ext uri="{BB962C8B-B14F-4D97-AF65-F5344CB8AC3E}">
        <p14:creationId xmlns:p14="http://schemas.microsoft.com/office/powerpoint/2010/main" val="462142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arn(inVertical)">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 calcmode="lin" valueType="num">
                                      <p:cBhvr additive="base">
                                        <p:cTn id="42"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43"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2609869-9E80-471B-A487-A53288E0E7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E258B64-1CC4-0C03-B720-A5043DEB59B9}"/>
              </a:ext>
            </a:extLst>
          </p:cNvPr>
          <p:cNvSpPr>
            <a:spLocks noGrp="1"/>
          </p:cNvSpPr>
          <p:nvPr>
            <p:ph type="title"/>
          </p:nvPr>
        </p:nvSpPr>
        <p:spPr>
          <a:xfrm>
            <a:off x="1136397" y="502020"/>
            <a:ext cx="5323715" cy="1642970"/>
          </a:xfrm>
        </p:spPr>
        <p:txBody>
          <a:bodyPr anchor="b">
            <a:normAutofit/>
          </a:bodyPr>
          <a:lstStyle/>
          <a:p>
            <a:r>
              <a:rPr lang="en-US" sz="4000" dirty="0"/>
              <a:t>1. </a:t>
            </a:r>
            <a:r>
              <a:rPr lang="en-US" sz="4000" dirty="0" err="1"/>
              <a:t>Giới</a:t>
            </a:r>
            <a:r>
              <a:rPr lang="en-US" sz="4000" dirty="0"/>
              <a:t> </a:t>
            </a:r>
            <a:r>
              <a:rPr lang="en-US" sz="4000" dirty="0" err="1"/>
              <a:t>thiệu</a:t>
            </a:r>
            <a:r>
              <a:rPr lang="en-US" sz="4000" dirty="0"/>
              <a:t> </a:t>
            </a:r>
            <a:r>
              <a:rPr lang="en-US" sz="4000" dirty="0" err="1"/>
              <a:t>bài</a:t>
            </a:r>
            <a:r>
              <a:rPr lang="en-US" sz="4000" dirty="0"/>
              <a:t> </a:t>
            </a:r>
            <a:r>
              <a:rPr lang="en-US" sz="4000" dirty="0" err="1"/>
              <a:t>toán</a:t>
            </a:r>
            <a:r>
              <a:rPr lang="en-US" sz="4000" dirty="0"/>
              <a:t> Object Detection</a:t>
            </a:r>
          </a:p>
        </p:txBody>
      </p:sp>
      <p:sp>
        <p:nvSpPr>
          <p:cNvPr id="3" name="Content Placeholder 2">
            <a:extLst>
              <a:ext uri="{FF2B5EF4-FFF2-40B4-BE49-F238E27FC236}">
                <a16:creationId xmlns:a16="http://schemas.microsoft.com/office/drawing/2014/main" id="{E08EA553-9FB6-FBA3-E2F7-D030C51D74B2}"/>
              </a:ext>
            </a:extLst>
          </p:cNvPr>
          <p:cNvSpPr>
            <a:spLocks noGrp="1"/>
          </p:cNvSpPr>
          <p:nvPr>
            <p:ph idx="1"/>
          </p:nvPr>
        </p:nvSpPr>
        <p:spPr>
          <a:xfrm>
            <a:off x="1144923" y="2405894"/>
            <a:ext cx="5315189" cy="4366695"/>
          </a:xfrm>
        </p:spPr>
        <p:txBody>
          <a:bodyPr anchor="t">
            <a:normAutofit lnSpcReduction="10000"/>
          </a:bodyPr>
          <a:lstStyle/>
          <a:p>
            <a:r>
              <a:rPr lang="en-US" sz="2000" dirty="0"/>
              <a:t>Ở </a:t>
            </a:r>
            <a:r>
              <a:rPr lang="en-US" sz="2000" dirty="0" err="1"/>
              <a:t>trong</a:t>
            </a:r>
            <a:r>
              <a:rPr lang="en-US" sz="2000" dirty="0"/>
              <a:t> </a:t>
            </a:r>
            <a:r>
              <a:rPr lang="en-US" sz="2000" dirty="0" err="1"/>
              <a:t>những</a:t>
            </a:r>
            <a:r>
              <a:rPr lang="en-US" sz="2000" dirty="0"/>
              <a:t> </a:t>
            </a:r>
            <a:r>
              <a:rPr lang="en-US" sz="2000" dirty="0" err="1"/>
              <a:t>phần</a:t>
            </a:r>
            <a:r>
              <a:rPr lang="en-US" sz="2000" dirty="0"/>
              <a:t> </a:t>
            </a:r>
            <a:r>
              <a:rPr lang="en-US" sz="2000" dirty="0" err="1"/>
              <a:t>trước</a:t>
            </a:r>
            <a:r>
              <a:rPr lang="en-US" sz="2000" dirty="0"/>
              <a:t>, </a:t>
            </a:r>
            <a:r>
              <a:rPr lang="en-US" sz="2000" dirty="0" err="1"/>
              <a:t>chúng</a:t>
            </a:r>
            <a:r>
              <a:rPr lang="en-US" sz="2000" dirty="0"/>
              <a:t> ta </a:t>
            </a:r>
            <a:r>
              <a:rPr lang="en-US" sz="2000" dirty="0" err="1"/>
              <a:t>đã</a:t>
            </a:r>
            <a:r>
              <a:rPr lang="en-US" sz="2000" dirty="0"/>
              <a:t> </a:t>
            </a:r>
            <a:r>
              <a:rPr lang="en-US" sz="2000" dirty="0" err="1"/>
              <a:t>biết</a:t>
            </a:r>
            <a:r>
              <a:rPr lang="en-US" sz="2000" dirty="0"/>
              <a:t> </a:t>
            </a:r>
            <a:r>
              <a:rPr lang="en-US" sz="2000" dirty="0" err="1"/>
              <a:t>rằng</a:t>
            </a:r>
            <a:r>
              <a:rPr lang="en-US" sz="2000" dirty="0"/>
              <a:t> </a:t>
            </a:r>
            <a:r>
              <a:rPr lang="en-US" sz="2000" dirty="0" err="1"/>
              <a:t>mô</a:t>
            </a:r>
            <a:r>
              <a:rPr lang="en-US" sz="2000" dirty="0"/>
              <a:t> </a:t>
            </a:r>
            <a:r>
              <a:rPr lang="en-US" sz="2000" dirty="0" err="1"/>
              <a:t>hình</a:t>
            </a:r>
            <a:r>
              <a:rPr lang="en-US" sz="2000" dirty="0"/>
              <a:t> CNN </a:t>
            </a:r>
            <a:r>
              <a:rPr lang="en-US" sz="2000" dirty="0" err="1"/>
              <a:t>truyền</a:t>
            </a:r>
            <a:r>
              <a:rPr lang="en-US" sz="2000" dirty="0"/>
              <a:t> </a:t>
            </a:r>
            <a:r>
              <a:rPr lang="en-US" sz="2000" dirty="0" err="1"/>
              <a:t>thống</a:t>
            </a:r>
            <a:r>
              <a:rPr lang="en-US" sz="2000" dirty="0"/>
              <a:t> </a:t>
            </a:r>
            <a:r>
              <a:rPr lang="en-US" sz="2000" dirty="0" err="1"/>
              <a:t>thường</a:t>
            </a:r>
            <a:r>
              <a:rPr lang="en-US" sz="2000" dirty="0"/>
              <a:t> </a:t>
            </a:r>
            <a:r>
              <a:rPr lang="en-US" sz="2000" dirty="0" err="1"/>
              <a:t>dùng</a:t>
            </a:r>
            <a:r>
              <a:rPr lang="en-US" sz="2000" dirty="0"/>
              <a:t> </a:t>
            </a:r>
            <a:r>
              <a:rPr lang="en-US" sz="2000" dirty="0" err="1"/>
              <a:t>trong</a:t>
            </a:r>
            <a:r>
              <a:rPr lang="en-US" sz="2000" dirty="0"/>
              <a:t> </a:t>
            </a:r>
            <a:r>
              <a:rPr lang="en-US" sz="2000" dirty="0" err="1"/>
              <a:t>bài</a:t>
            </a:r>
            <a:r>
              <a:rPr lang="en-US" sz="2000" dirty="0"/>
              <a:t> </a:t>
            </a:r>
            <a:r>
              <a:rPr lang="en-US" sz="2000" dirty="0" err="1"/>
              <a:t>toán</a:t>
            </a:r>
            <a:r>
              <a:rPr lang="en-US" sz="2000" dirty="0"/>
              <a:t> </a:t>
            </a:r>
            <a:r>
              <a:rPr lang="en-US" sz="2000" dirty="0" err="1"/>
              <a:t>phân</a:t>
            </a:r>
            <a:r>
              <a:rPr lang="en-US" sz="2000" dirty="0"/>
              <a:t> </a:t>
            </a:r>
            <a:r>
              <a:rPr lang="en-US" sz="2000" dirty="0" err="1"/>
              <a:t>loại</a:t>
            </a:r>
            <a:r>
              <a:rPr lang="en-US" sz="2000" dirty="0"/>
              <a:t> </a:t>
            </a:r>
            <a:r>
              <a:rPr lang="en-US" sz="2000" dirty="0" err="1"/>
              <a:t>ảnh</a:t>
            </a:r>
            <a:r>
              <a:rPr lang="en-US" sz="2000" dirty="0"/>
              <a:t>, </a:t>
            </a:r>
            <a:r>
              <a:rPr lang="en-US" sz="2000" dirty="0" err="1"/>
              <a:t>tuy</a:t>
            </a:r>
            <a:r>
              <a:rPr lang="en-US" sz="2000" dirty="0"/>
              <a:t> </a:t>
            </a:r>
            <a:r>
              <a:rPr lang="en-US" sz="2000" dirty="0" err="1"/>
              <a:t>nhiên</a:t>
            </a:r>
            <a:r>
              <a:rPr lang="en-US" sz="2000" dirty="0"/>
              <a:t> </a:t>
            </a:r>
            <a:r>
              <a:rPr lang="en-US" sz="2000" dirty="0" err="1"/>
              <a:t>các</a:t>
            </a:r>
            <a:r>
              <a:rPr lang="en-US" sz="2000" dirty="0"/>
              <a:t> </a:t>
            </a:r>
            <a:r>
              <a:rPr lang="en-US" sz="2000" dirty="0" err="1"/>
              <a:t>ảnh</a:t>
            </a:r>
            <a:r>
              <a:rPr lang="en-US" sz="2000" dirty="0"/>
              <a:t> input </a:t>
            </a:r>
            <a:r>
              <a:rPr lang="en-US" sz="2000" dirty="0" err="1"/>
              <a:t>của</a:t>
            </a:r>
            <a:r>
              <a:rPr lang="en-US" sz="2000" dirty="0"/>
              <a:t> </a:t>
            </a:r>
            <a:r>
              <a:rPr lang="en-US" sz="2000" dirty="0" err="1"/>
              <a:t>bài</a:t>
            </a:r>
            <a:r>
              <a:rPr lang="en-US" sz="2000" dirty="0"/>
              <a:t> </a:t>
            </a:r>
            <a:r>
              <a:rPr lang="en-US" sz="2000" dirty="0" err="1"/>
              <a:t>toán</a:t>
            </a:r>
            <a:r>
              <a:rPr lang="en-US" sz="2000" dirty="0"/>
              <a:t> </a:t>
            </a:r>
            <a:r>
              <a:rPr lang="en-US" sz="2000" dirty="0" err="1"/>
              <a:t>phân</a:t>
            </a:r>
            <a:r>
              <a:rPr lang="en-US" sz="2000" dirty="0"/>
              <a:t> </a:t>
            </a:r>
            <a:r>
              <a:rPr lang="en-US" sz="2000" dirty="0" err="1"/>
              <a:t>loại</a:t>
            </a:r>
            <a:r>
              <a:rPr lang="en-US" sz="2000" dirty="0"/>
              <a:t> </a:t>
            </a:r>
            <a:r>
              <a:rPr lang="en-US" sz="2000" dirty="0" err="1"/>
              <a:t>chỉ</a:t>
            </a:r>
            <a:r>
              <a:rPr lang="en-US" sz="2000" dirty="0"/>
              <a:t> </a:t>
            </a:r>
            <a:r>
              <a:rPr lang="en-US" sz="2000" dirty="0" err="1"/>
              <a:t>gồm</a:t>
            </a:r>
            <a:r>
              <a:rPr lang="en-US" sz="2000" dirty="0"/>
              <a:t> 1 </a:t>
            </a:r>
            <a:r>
              <a:rPr lang="en-US" sz="2000" dirty="0" err="1"/>
              <a:t>đối</a:t>
            </a:r>
            <a:r>
              <a:rPr lang="en-US" sz="2000" dirty="0"/>
              <a:t> </a:t>
            </a:r>
            <a:r>
              <a:rPr lang="en-US" sz="2000" dirty="0" err="1"/>
              <a:t>tượng</a:t>
            </a:r>
            <a:r>
              <a:rPr lang="en-US" sz="2000" dirty="0"/>
              <a:t> </a:t>
            </a:r>
            <a:r>
              <a:rPr lang="en-US" sz="2000" dirty="0" err="1"/>
              <a:t>cụ</a:t>
            </a:r>
            <a:r>
              <a:rPr lang="en-US" sz="2000" dirty="0"/>
              <a:t> </a:t>
            </a:r>
            <a:r>
              <a:rPr lang="en-US" sz="2000" dirty="0" err="1"/>
              <a:t>thể</a:t>
            </a:r>
            <a:r>
              <a:rPr lang="en-US" sz="2000" dirty="0"/>
              <a:t> </a:t>
            </a:r>
            <a:r>
              <a:rPr lang="en-US" sz="2000" dirty="0" err="1"/>
              <a:t>như</a:t>
            </a:r>
            <a:r>
              <a:rPr lang="en-US" sz="2000" dirty="0"/>
              <a:t> </a:t>
            </a:r>
            <a:r>
              <a:rPr lang="en-US" sz="2000" dirty="0" err="1"/>
              <a:t>động</a:t>
            </a:r>
            <a:r>
              <a:rPr lang="en-US" sz="2000" dirty="0"/>
              <a:t> </a:t>
            </a:r>
            <a:r>
              <a:rPr lang="en-US" sz="2000" dirty="0" err="1"/>
              <a:t>vật</a:t>
            </a:r>
            <a:r>
              <a:rPr lang="en-US" sz="2000" dirty="0"/>
              <a:t> </a:t>
            </a:r>
            <a:r>
              <a:rPr lang="en-US" sz="2000" dirty="0" err="1"/>
              <a:t>hoặc</a:t>
            </a:r>
            <a:r>
              <a:rPr lang="en-US" sz="2000" dirty="0"/>
              <a:t> 1 </a:t>
            </a:r>
            <a:r>
              <a:rPr lang="en-US" sz="2000" dirty="0" err="1"/>
              <a:t>loài</a:t>
            </a:r>
            <a:r>
              <a:rPr lang="en-US" sz="2000" dirty="0"/>
              <a:t> </a:t>
            </a:r>
            <a:r>
              <a:rPr lang="en-US" sz="2000" dirty="0" err="1"/>
              <a:t>hoa</a:t>
            </a:r>
            <a:r>
              <a:rPr lang="en-US" sz="2000" dirty="0"/>
              <a:t> </a:t>
            </a:r>
          </a:p>
          <a:p>
            <a:r>
              <a:rPr lang="en-US" sz="2000" dirty="0" err="1"/>
              <a:t>Tuy</a:t>
            </a:r>
            <a:r>
              <a:rPr lang="en-US" sz="2000" dirty="0"/>
              <a:t> </a:t>
            </a:r>
            <a:r>
              <a:rPr lang="en-US" sz="2000" dirty="0" err="1"/>
              <a:t>nhiên</a:t>
            </a:r>
            <a:r>
              <a:rPr lang="en-US" sz="2000" dirty="0"/>
              <a:t> </a:t>
            </a:r>
            <a:r>
              <a:rPr lang="en-US" sz="2000" dirty="0" err="1"/>
              <a:t>là</a:t>
            </a:r>
            <a:r>
              <a:rPr lang="en-US" sz="2000" dirty="0"/>
              <a:t> </a:t>
            </a:r>
            <a:r>
              <a:rPr lang="en-US" sz="2000" dirty="0" err="1"/>
              <a:t>ảnh</a:t>
            </a:r>
            <a:r>
              <a:rPr lang="en-US" sz="2000" dirty="0"/>
              <a:t> </a:t>
            </a:r>
            <a:r>
              <a:rPr lang="en-US" sz="2000" dirty="0" err="1"/>
              <a:t>trong</a:t>
            </a:r>
            <a:r>
              <a:rPr lang="en-US" sz="2000" dirty="0"/>
              <a:t> </a:t>
            </a:r>
            <a:r>
              <a:rPr lang="en-US" sz="2000" dirty="0" err="1"/>
              <a:t>cuộc</a:t>
            </a:r>
            <a:r>
              <a:rPr lang="en-US" sz="2000" dirty="0"/>
              <a:t> </a:t>
            </a:r>
            <a:r>
              <a:rPr lang="en-US" sz="2000" dirty="0" err="1"/>
              <a:t>sống</a:t>
            </a:r>
            <a:r>
              <a:rPr lang="en-US" sz="2000" dirty="0"/>
              <a:t> </a:t>
            </a:r>
            <a:r>
              <a:rPr lang="en-US" sz="2000" dirty="0" err="1"/>
              <a:t>sẽ</a:t>
            </a:r>
            <a:r>
              <a:rPr lang="en-US" sz="2000" dirty="0"/>
              <a:t> </a:t>
            </a:r>
            <a:r>
              <a:rPr lang="en-US" sz="2000" dirty="0" err="1"/>
              <a:t>không</a:t>
            </a:r>
            <a:r>
              <a:rPr lang="en-US" sz="2000" dirty="0"/>
              <a:t> </a:t>
            </a:r>
            <a:r>
              <a:rPr lang="en-US" sz="2000" dirty="0" err="1"/>
              <a:t>chỉ</a:t>
            </a:r>
            <a:r>
              <a:rPr lang="en-US" sz="2000" dirty="0"/>
              <a:t> </a:t>
            </a:r>
            <a:r>
              <a:rPr lang="en-US" sz="2000" dirty="0" err="1"/>
              <a:t>có</a:t>
            </a:r>
            <a:r>
              <a:rPr lang="en-US" sz="2000" dirty="0"/>
              <a:t> 1 </a:t>
            </a:r>
            <a:r>
              <a:rPr lang="en-US" sz="2000" dirty="0" err="1"/>
              <a:t>đối</a:t>
            </a:r>
            <a:r>
              <a:rPr lang="en-US" sz="2000" dirty="0"/>
              <a:t> </a:t>
            </a:r>
            <a:r>
              <a:rPr lang="en-US" sz="2000" dirty="0" err="1"/>
              <a:t>tượng</a:t>
            </a:r>
            <a:r>
              <a:rPr lang="en-US" sz="2000" dirty="0"/>
              <a:t> </a:t>
            </a:r>
            <a:r>
              <a:rPr lang="en-US" sz="2000" dirty="0" err="1"/>
              <a:t>mà</a:t>
            </a:r>
            <a:r>
              <a:rPr lang="en-US" sz="2000" dirty="0"/>
              <a:t> </a:t>
            </a:r>
            <a:r>
              <a:rPr lang="en-US" sz="2000" dirty="0" err="1"/>
              <a:t>nó</a:t>
            </a:r>
            <a:r>
              <a:rPr lang="en-US" sz="2000" dirty="0"/>
              <a:t> </a:t>
            </a:r>
            <a:r>
              <a:rPr lang="en-US" sz="2000" dirty="0" err="1"/>
              <a:t>sẽ</a:t>
            </a:r>
            <a:r>
              <a:rPr lang="en-US" sz="2000" dirty="0"/>
              <a:t> </a:t>
            </a:r>
            <a:r>
              <a:rPr lang="en-US" sz="2000" dirty="0" err="1"/>
              <a:t>chứa</a:t>
            </a:r>
            <a:r>
              <a:rPr lang="en-US" sz="2000" dirty="0"/>
              <a:t> </a:t>
            </a:r>
            <a:r>
              <a:rPr lang="en-US" sz="2000" dirty="0" err="1"/>
              <a:t>nhiều</a:t>
            </a:r>
            <a:r>
              <a:rPr lang="en-US" sz="2000" dirty="0"/>
              <a:t> </a:t>
            </a:r>
            <a:r>
              <a:rPr lang="en-US" sz="2000" dirty="0" err="1"/>
              <a:t>đối</a:t>
            </a:r>
            <a:r>
              <a:rPr lang="en-US" sz="2000" dirty="0"/>
              <a:t> </a:t>
            </a:r>
            <a:r>
              <a:rPr lang="en-US" sz="2000" dirty="0" err="1"/>
              <a:t>tượng</a:t>
            </a:r>
            <a:r>
              <a:rPr lang="en-US" sz="2000" dirty="0"/>
              <a:t> </a:t>
            </a:r>
            <a:r>
              <a:rPr lang="en-US" sz="2000" dirty="0" err="1"/>
              <a:t>khác</a:t>
            </a:r>
            <a:r>
              <a:rPr lang="en-US" sz="2000" dirty="0"/>
              <a:t>. </a:t>
            </a:r>
            <a:r>
              <a:rPr lang="en-US" sz="2000" dirty="0" err="1"/>
              <a:t>Từ</a:t>
            </a:r>
            <a:r>
              <a:rPr lang="en-US" sz="2000" dirty="0"/>
              <a:t> </a:t>
            </a:r>
            <a:r>
              <a:rPr lang="en-US" sz="2000" dirty="0" err="1"/>
              <a:t>đó</a:t>
            </a:r>
            <a:r>
              <a:rPr lang="en-US" sz="2000" dirty="0"/>
              <a:t> </a:t>
            </a:r>
            <a:r>
              <a:rPr lang="en-US" sz="2000" dirty="0" err="1"/>
              <a:t>sẽ</a:t>
            </a:r>
            <a:r>
              <a:rPr lang="en-US" sz="2000" dirty="0"/>
              <a:t> </a:t>
            </a:r>
            <a:r>
              <a:rPr lang="en-US" sz="2000" dirty="0" err="1"/>
              <a:t>nảy</a:t>
            </a:r>
            <a:r>
              <a:rPr lang="en-US" sz="2000" dirty="0"/>
              <a:t> </a:t>
            </a:r>
            <a:r>
              <a:rPr lang="en-US" sz="2000" dirty="0" err="1"/>
              <a:t>sinh</a:t>
            </a:r>
            <a:r>
              <a:rPr lang="en-US" sz="2000" dirty="0"/>
              <a:t> </a:t>
            </a:r>
            <a:r>
              <a:rPr lang="en-US" sz="2000" dirty="0" err="1"/>
              <a:t>vấn</a:t>
            </a:r>
            <a:r>
              <a:rPr lang="en-US" sz="2000" dirty="0"/>
              <a:t> </a:t>
            </a:r>
            <a:r>
              <a:rPr lang="en-US" sz="2000" dirty="0" err="1"/>
              <a:t>đề</a:t>
            </a:r>
            <a:r>
              <a:rPr lang="en-US" sz="2000" dirty="0"/>
              <a:t> </a:t>
            </a:r>
            <a:r>
              <a:rPr lang="en-US" sz="2000" dirty="0" err="1"/>
              <a:t>cần</a:t>
            </a:r>
            <a:r>
              <a:rPr lang="en-US" sz="2000" dirty="0"/>
              <a:t> </a:t>
            </a:r>
            <a:r>
              <a:rPr lang="en-US" sz="2000" dirty="0" err="1"/>
              <a:t>tìm</a:t>
            </a:r>
            <a:r>
              <a:rPr lang="en-US" sz="2000" dirty="0"/>
              <a:t> </a:t>
            </a:r>
            <a:r>
              <a:rPr lang="en-US" sz="2000" dirty="0" err="1"/>
              <a:t>vị</a:t>
            </a:r>
            <a:r>
              <a:rPr lang="en-US" sz="2000" dirty="0"/>
              <a:t> </a:t>
            </a:r>
            <a:r>
              <a:rPr lang="en-US" sz="2000" dirty="0" err="1"/>
              <a:t>trí</a:t>
            </a:r>
            <a:r>
              <a:rPr lang="en-US" sz="2000" dirty="0"/>
              <a:t> </a:t>
            </a:r>
            <a:r>
              <a:rPr lang="en-US" sz="2000" dirty="0" err="1"/>
              <a:t>của</a:t>
            </a:r>
            <a:r>
              <a:rPr lang="en-US" sz="2000" dirty="0"/>
              <a:t> </a:t>
            </a:r>
            <a:r>
              <a:rPr lang="en-US" sz="2000" dirty="0" err="1"/>
              <a:t>từng</a:t>
            </a:r>
            <a:r>
              <a:rPr lang="en-US" sz="2000" dirty="0"/>
              <a:t> </a:t>
            </a:r>
            <a:r>
              <a:rPr lang="en-US" sz="2000" dirty="0" err="1"/>
              <a:t>đối</a:t>
            </a:r>
            <a:r>
              <a:rPr lang="en-US" sz="2000" dirty="0"/>
              <a:t> </a:t>
            </a:r>
            <a:r>
              <a:rPr lang="en-US" sz="2000" dirty="0" err="1"/>
              <a:t>tượng</a:t>
            </a:r>
            <a:r>
              <a:rPr lang="en-US" sz="2000" dirty="0"/>
              <a:t> </a:t>
            </a:r>
            <a:r>
              <a:rPr lang="en-US" sz="2000" dirty="0" err="1"/>
              <a:t>trong</a:t>
            </a:r>
            <a:r>
              <a:rPr lang="en-US" sz="2000" dirty="0"/>
              <a:t> </a:t>
            </a:r>
            <a:r>
              <a:rPr lang="en-US" sz="2000" dirty="0" err="1"/>
              <a:t>ảnh</a:t>
            </a:r>
            <a:endParaRPr lang="en-US" sz="2000" dirty="0"/>
          </a:p>
          <a:p>
            <a:r>
              <a:rPr lang="en-US" sz="2000" dirty="0"/>
              <a:t>CNN </a:t>
            </a:r>
            <a:r>
              <a:rPr lang="en-US" sz="2000" dirty="0" err="1"/>
              <a:t>truyền</a:t>
            </a:r>
            <a:r>
              <a:rPr lang="en-US" sz="2000" dirty="0"/>
              <a:t> </a:t>
            </a:r>
            <a:r>
              <a:rPr lang="en-US" sz="2000" dirty="0" err="1"/>
              <a:t>thống</a:t>
            </a:r>
            <a:r>
              <a:rPr lang="en-US" sz="2000" dirty="0"/>
              <a:t> </a:t>
            </a:r>
            <a:r>
              <a:rPr lang="en-US" sz="2000" dirty="0" err="1"/>
              <a:t>không</a:t>
            </a:r>
            <a:r>
              <a:rPr lang="en-US" sz="2000" dirty="0"/>
              <a:t> </a:t>
            </a:r>
            <a:r>
              <a:rPr lang="en-US" sz="2000" dirty="0" err="1"/>
              <a:t>được</a:t>
            </a:r>
            <a:r>
              <a:rPr lang="en-US" sz="2000" dirty="0"/>
              <a:t> </a:t>
            </a:r>
            <a:r>
              <a:rPr lang="en-US" sz="2000" dirty="0" err="1"/>
              <a:t>thiết</a:t>
            </a:r>
            <a:r>
              <a:rPr lang="en-US" sz="2000" dirty="0"/>
              <a:t> </a:t>
            </a:r>
            <a:r>
              <a:rPr lang="en-US" sz="2000" dirty="0" err="1"/>
              <a:t>kế</a:t>
            </a:r>
            <a:r>
              <a:rPr lang="en-US" sz="2000" dirty="0"/>
              <a:t> </a:t>
            </a:r>
            <a:r>
              <a:rPr lang="en-US" sz="2000" dirty="0" err="1"/>
              <a:t>để</a:t>
            </a:r>
            <a:r>
              <a:rPr lang="en-US" sz="2000" dirty="0"/>
              <a:t> </a:t>
            </a:r>
            <a:r>
              <a:rPr lang="en-US" sz="2000" dirty="0" err="1"/>
              <a:t>phát</a:t>
            </a:r>
            <a:r>
              <a:rPr lang="en-US" sz="2000" dirty="0"/>
              <a:t> </a:t>
            </a:r>
            <a:r>
              <a:rPr lang="en-US" sz="2000" dirty="0" err="1"/>
              <a:t>hiện</a:t>
            </a:r>
            <a:r>
              <a:rPr lang="en-US" sz="2000" dirty="0"/>
              <a:t> </a:t>
            </a:r>
            <a:r>
              <a:rPr lang="en-US" sz="2000" dirty="0" err="1"/>
              <a:t>nhiều</a:t>
            </a:r>
            <a:r>
              <a:rPr lang="en-US" sz="2000" dirty="0"/>
              <a:t> </a:t>
            </a:r>
            <a:r>
              <a:rPr lang="en-US" sz="2000" dirty="0" err="1"/>
              <a:t>đối</a:t>
            </a:r>
            <a:r>
              <a:rPr lang="en-US" sz="2000" dirty="0"/>
              <a:t> </a:t>
            </a:r>
            <a:r>
              <a:rPr lang="en-US" sz="2000" dirty="0" err="1"/>
              <a:t>tượng</a:t>
            </a:r>
            <a:r>
              <a:rPr lang="en-US" sz="2000" dirty="0"/>
              <a:t> </a:t>
            </a:r>
            <a:r>
              <a:rPr lang="en-US" sz="2000" dirty="0" err="1"/>
              <a:t>có</a:t>
            </a:r>
            <a:r>
              <a:rPr lang="en-US" sz="2000" dirty="0"/>
              <a:t> </a:t>
            </a:r>
            <a:r>
              <a:rPr lang="en-US" sz="2000" dirty="0" err="1"/>
              <a:t>kích</a:t>
            </a:r>
            <a:r>
              <a:rPr lang="en-US" sz="2000" dirty="0"/>
              <a:t> </a:t>
            </a:r>
            <a:r>
              <a:rPr lang="en-US" sz="2000" dirty="0" err="1"/>
              <a:t>thước</a:t>
            </a:r>
            <a:r>
              <a:rPr lang="en-US" sz="2000" dirty="0"/>
              <a:t> </a:t>
            </a:r>
            <a:r>
              <a:rPr lang="en-US" sz="2000" dirty="0" err="1"/>
              <a:t>và</a:t>
            </a:r>
            <a:r>
              <a:rPr lang="en-US" sz="2000" dirty="0"/>
              <a:t> </a:t>
            </a:r>
            <a:r>
              <a:rPr lang="en-US" sz="2000" dirty="0" err="1"/>
              <a:t>vị</a:t>
            </a:r>
            <a:r>
              <a:rPr lang="en-US" sz="2000" dirty="0"/>
              <a:t> </a:t>
            </a:r>
            <a:r>
              <a:rPr lang="en-US" sz="2000" dirty="0" err="1"/>
              <a:t>trí</a:t>
            </a:r>
            <a:r>
              <a:rPr lang="en-US" sz="2000" dirty="0"/>
              <a:t> </a:t>
            </a:r>
            <a:r>
              <a:rPr lang="en-US" sz="2000" dirty="0" err="1"/>
              <a:t>khác</a:t>
            </a:r>
            <a:r>
              <a:rPr lang="en-US" sz="2000" dirty="0"/>
              <a:t> </a:t>
            </a:r>
            <a:r>
              <a:rPr lang="en-US" sz="2000" dirty="0" err="1"/>
              <a:t>nhau</a:t>
            </a:r>
            <a:r>
              <a:rPr lang="en-US" sz="2000" dirty="0"/>
              <a:t> </a:t>
            </a:r>
            <a:r>
              <a:rPr lang="en-US" sz="2000" dirty="0" err="1"/>
              <a:t>trong</a:t>
            </a:r>
            <a:r>
              <a:rPr lang="en-US" sz="2000" dirty="0"/>
              <a:t> 1 </a:t>
            </a:r>
            <a:r>
              <a:rPr lang="en-US" sz="2000" dirty="0" err="1"/>
              <a:t>bức</a:t>
            </a:r>
            <a:r>
              <a:rPr lang="en-US" sz="2000" dirty="0"/>
              <a:t> </a:t>
            </a:r>
            <a:r>
              <a:rPr lang="en-US" sz="2000" dirty="0" err="1"/>
              <a:t>ảnh</a:t>
            </a:r>
            <a:r>
              <a:rPr lang="en-US" sz="2000" dirty="0"/>
              <a:t>, </a:t>
            </a:r>
            <a:r>
              <a:rPr lang="en-US" sz="2000" dirty="0" err="1"/>
              <a:t>điều</a:t>
            </a:r>
            <a:r>
              <a:rPr lang="en-US" sz="2000" dirty="0"/>
              <a:t> </a:t>
            </a:r>
            <a:r>
              <a:rPr lang="en-US" sz="2000" dirty="0" err="1"/>
              <a:t>này</a:t>
            </a:r>
            <a:r>
              <a:rPr lang="en-US" sz="2000" dirty="0"/>
              <a:t> </a:t>
            </a:r>
            <a:r>
              <a:rPr lang="en-US" sz="2000" dirty="0" err="1"/>
              <a:t>làm</a:t>
            </a:r>
            <a:r>
              <a:rPr lang="en-US" sz="2000" dirty="0"/>
              <a:t> </a:t>
            </a:r>
            <a:r>
              <a:rPr lang="en-US" sz="2000" dirty="0" err="1"/>
              <a:t>cho</a:t>
            </a:r>
            <a:r>
              <a:rPr lang="en-US" sz="2000" dirty="0"/>
              <a:t> </a:t>
            </a:r>
            <a:r>
              <a:rPr lang="en-US" sz="2000" dirty="0" err="1"/>
              <a:t>việc</a:t>
            </a:r>
            <a:r>
              <a:rPr lang="en-US" sz="2000" dirty="0"/>
              <a:t> </a:t>
            </a:r>
            <a:r>
              <a:rPr lang="en-US" sz="2000" dirty="0" err="1"/>
              <a:t>phát</a:t>
            </a:r>
            <a:r>
              <a:rPr lang="en-US" sz="2000" dirty="0"/>
              <a:t> </a:t>
            </a:r>
            <a:r>
              <a:rPr lang="en-US" sz="2000" dirty="0" err="1"/>
              <a:t>hiện</a:t>
            </a:r>
            <a:r>
              <a:rPr lang="en-US" sz="2000" dirty="0"/>
              <a:t> </a:t>
            </a:r>
            <a:r>
              <a:rPr lang="en-US" sz="2000" dirty="0" err="1"/>
              <a:t>trong</a:t>
            </a:r>
            <a:r>
              <a:rPr lang="en-US" sz="2000" dirty="0"/>
              <a:t> </a:t>
            </a:r>
            <a:r>
              <a:rPr lang="en-US" sz="2000" dirty="0" err="1"/>
              <a:t>các</a:t>
            </a:r>
            <a:r>
              <a:rPr lang="en-US" sz="2000" dirty="0"/>
              <a:t> </a:t>
            </a:r>
            <a:r>
              <a:rPr lang="en-US" sz="2000" dirty="0" err="1"/>
              <a:t>bài</a:t>
            </a:r>
            <a:r>
              <a:rPr lang="en-US" sz="2000" dirty="0"/>
              <a:t> </a:t>
            </a:r>
            <a:r>
              <a:rPr lang="en-US" sz="2000" dirty="0" err="1"/>
              <a:t>toán</a:t>
            </a:r>
            <a:r>
              <a:rPr lang="en-US" sz="2000" dirty="0"/>
              <a:t> </a:t>
            </a:r>
            <a:r>
              <a:rPr lang="en-US" sz="2000" dirty="0" err="1"/>
              <a:t>phức</a:t>
            </a:r>
            <a:r>
              <a:rPr lang="en-US" sz="2000" dirty="0"/>
              <a:t> </a:t>
            </a:r>
            <a:r>
              <a:rPr lang="en-US" sz="2000" dirty="0" err="1"/>
              <a:t>tạp</a:t>
            </a:r>
            <a:r>
              <a:rPr lang="en-US" sz="2000" dirty="0"/>
              <a:t> </a:t>
            </a:r>
            <a:r>
              <a:rPr lang="en-US" sz="2000" dirty="0" err="1"/>
              <a:t>trở</a:t>
            </a:r>
            <a:r>
              <a:rPr lang="en-US" sz="2000" dirty="0"/>
              <a:t> </a:t>
            </a:r>
            <a:r>
              <a:rPr lang="en-US" sz="2000" dirty="0" err="1"/>
              <a:t>nên</a:t>
            </a:r>
            <a:r>
              <a:rPr lang="en-US" sz="2000" dirty="0"/>
              <a:t> </a:t>
            </a:r>
            <a:r>
              <a:rPr lang="en-US" sz="2000" dirty="0" err="1"/>
              <a:t>bất</a:t>
            </a:r>
            <a:r>
              <a:rPr lang="en-US" sz="2000" dirty="0"/>
              <a:t> </a:t>
            </a:r>
            <a:r>
              <a:rPr lang="en-US" sz="2000" dirty="0" err="1"/>
              <a:t>khả</a:t>
            </a:r>
            <a:r>
              <a:rPr lang="en-US" sz="2000" dirty="0"/>
              <a:t> </a:t>
            </a:r>
            <a:r>
              <a:rPr lang="en-US" sz="2000" dirty="0" err="1"/>
              <a:t>thi</a:t>
            </a:r>
            <a:r>
              <a:rPr lang="en-US" sz="2000" dirty="0"/>
              <a:t> </a:t>
            </a:r>
          </a:p>
          <a:p>
            <a:endParaRPr lang="en-US" sz="2000" dirty="0"/>
          </a:p>
        </p:txBody>
      </p:sp>
      <p:sp>
        <p:nvSpPr>
          <p:cNvPr id="12" name="Rectangle 11">
            <a:extLst>
              <a:ext uri="{FF2B5EF4-FFF2-40B4-BE49-F238E27FC236}">
                <a16:creationId xmlns:a16="http://schemas.microsoft.com/office/drawing/2014/main" id="{7004738A-9D34-43E8-97D2-CA0EED4F8B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5"/>
            <a:ext cx="4092521" cy="6858000"/>
          </a:xfrm>
          <a:prstGeom prst="rect">
            <a:avLst/>
          </a:prstGeom>
          <a:gradFill>
            <a:gsLst>
              <a:gs pos="8000">
                <a:srgbClr val="000000">
                  <a:alpha val="94000"/>
                </a:srgbClr>
              </a:gs>
              <a:gs pos="100000">
                <a:schemeClr val="accent1"/>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8B8D07F-F13E-443E-BA68-2D26672D76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
            <a:ext cx="4092521" cy="6400369"/>
          </a:xfrm>
          <a:prstGeom prst="rect">
            <a:avLst/>
          </a:prstGeom>
          <a:gradFill>
            <a:gsLst>
              <a:gs pos="31000">
                <a:schemeClr val="accent1">
                  <a:lumMod val="50000"/>
                  <a:alpha val="0"/>
                </a:schemeClr>
              </a:gs>
              <a:gs pos="100000">
                <a:schemeClr val="accent1">
                  <a:lumMod val="50000"/>
                  <a:alpha val="26000"/>
                </a:scheme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2813A4FA-24A5-41ED-A534-3807D1B2F3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2"/>
            <a:ext cx="4068667" cy="6400389"/>
          </a:xfrm>
          <a:prstGeom prst="rect">
            <a:avLst/>
          </a:prstGeom>
          <a:gradFill>
            <a:gsLst>
              <a:gs pos="0">
                <a:schemeClr val="accent1">
                  <a:alpha val="0"/>
                </a:schemeClr>
              </a:gs>
              <a:gs pos="72000">
                <a:srgbClr val="000000">
                  <a:alpha val="21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C3944F27-CA70-4E84-A51A-E6BF895589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10"/>
            <a:ext cx="3611467" cy="6857997"/>
          </a:xfrm>
          <a:prstGeom prst="rect">
            <a:avLst/>
          </a:prstGeom>
          <a:gradFill>
            <a:gsLst>
              <a:gs pos="0">
                <a:schemeClr val="accent1">
                  <a:alpha val="0"/>
                </a:schemeClr>
              </a:gs>
              <a:gs pos="93000">
                <a:srgbClr val="000000">
                  <a:alpha val="29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CD83C69F-62E0-29BD-D300-F77488B5715D}"/>
              </a:ext>
            </a:extLst>
          </p:cNvPr>
          <p:cNvPicPr>
            <a:picLocks noChangeAspect="1"/>
          </p:cNvPicPr>
          <p:nvPr/>
        </p:nvPicPr>
        <p:blipFill>
          <a:blip r:embed="rId2"/>
          <a:stretch>
            <a:fillRect/>
          </a:stretch>
        </p:blipFill>
        <p:spPr>
          <a:xfrm>
            <a:off x="7075967" y="1573421"/>
            <a:ext cx="4170530" cy="3743050"/>
          </a:xfrm>
          <a:prstGeom prst="rect">
            <a:avLst/>
          </a:prstGeom>
        </p:spPr>
      </p:pic>
    </p:spTree>
    <p:extLst>
      <p:ext uri="{BB962C8B-B14F-4D97-AF65-F5344CB8AC3E}">
        <p14:creationId xmlns:p14="http://schemas.microsoft.com/office/powerpoint/2010/main" val="630280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fade">
                                      <p:cBhvr>
                                        <p:cTn id="13" dur="500"/>
                                        <p:tgtEl>
                                          <p:spTgt spid="3">
                                            <p:txEl>
                                              <p:pRg st="1" end="1"/>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nodeType="click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fade">
                                      <p:cBhvr>
                                        <p:cTn id="18" dur="1000"/>
                                        <p:tgtEl>
                                          <p:spTgt spid="3">
                                            <p:txEl>
                                              <p:pRg st="2" end="2"/>
                                            </p:txEl>
                                          </p:spTgt>
                                        </p:tgtEl>
                                      </p:cBhvr>
                                    </p:animEffect>
                                    <p:anim calcmode="lin" valueType="num">
                                      <p:cBhvr>
                                        <p:cTn id="19"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0"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B50AB553-2A96-4A92-96F2-93548E096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10000">
                <a:schemeClr val="bg2">
                  <a:alpha val="68000"/>
                </a:schemeClr>
              </a:gs>
              <a:gs pos="85000">
                <a:schemeClr val="bg2">
                  <a:alpha val="97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FDC8D4E-2051-78D8-75CA-3776971C7598}"/>
              </a:ext>
            </a:extLst>
          </p:cNvPr>
          <p:cNvSpPr>
            <a:spLocks noGrp="1"/>
          </p:cNvSpPr>
          <p:nvPr>
            <p:ph type="title"/>
          </p:nvPr>
        </p:nvSpPr>
        <p:spPr>
          <a:xfrm>
            <a:off x="838200" y="365125"/>
            <a:ext cx="10515600" cy="1634497"/>
          </a:xfrm>
        </p:spPr>
        <p:txBody>
          <a:bodyPr>
            <a:normAutofit/>
          </a:bodyPr>
          <a:lstStyle/>
          <a:p>
            <a:r>
              <a:rPr lang="en-US" dirty="0"/>
              <a:t>4. Faster R-CNN</a:t>
            </a:r>
          </a:p>
        </p:txBody>
      </p:sp>
      <p:graphicFrame>
        <p:nvGraphicFramePr>
          <p:cNvPr id="5" name="Content Placeholder 2">
            <a:extLst>
              <a:ext uri="{FF2B5EF4-FFF2-40B4-BE49-F238E27FC236}">
                <a16:creationId xmlns:a16="http://schemas.microsoft.com/office/drawing/2014/main" id="{1CC5D361-F0AE-6652-704C-C7EFE73D9FA8}"/>
              </a:ext>
            </a:extLst>
          </p:cNvPr>
          <p:cNvGraphicFramePr>
            <a:graphicFrameLocks noGrp="1"/>
          </p:cNvGraphicFramePr>
          <p:nvPr>
            <p:ph idx="1"/>
            <p:extLst>
              <p:ext uri="{D42A27DB-BD31-4B8C-83A1-F6EECF244321}">
                <p14:modId xmlns:p14="http://schemas.microsoft.com/office/powerpoint/2010/main" val="4164534207"/>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50063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Triangle 9">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52DF2ED-3F9F-E019-487E-3798E8264265}"/>
              </a:ext>
            </a:extLst>
          </p:cNvPr>
          <p:cNvSpPr>
            <a:spLocks noGrp="1"/>
          </p:cNvSpPr>
          <p:nvPr>
            <p:ph type="title"/>
          </p:nvPr>
        </p:nvSpPr>
        <p:spPr>
          <a:xfrm>
            <a:off x="1285240" y="1050595"/>
            <a:ext cx="8074815" cy="1618489"/>
          </a:xfrm>
        </p:spPr>
        <p:txBody>
          <a:bodyPr anchor="ctr">
            <a:normAutofit/>
          </a:bodyPr>
          <a:lstStyle/>
          <a:p>
            <a:r>
              <a:rPr lang="en-US" sz="7200" dirty="0"/>
              <a:t>4. Faster R-CNN</a:t>
            </a:r>
          </a:p>
        </p:txBody>
      </p:sp>
      <p:sp>
        <p:nvSpPr>
          <p:cNvPr id="3" name="Content Placeholder 2">
            <a:extLst>
              <a:ext uri="{FF2B5EF4-FFF2-40B4-BE49-F238E27FC236}">
                <a16:creationId xmlns:a16="http://schemas.microsoft.com/office/drawing/2014/main" id="{B2E88E04-606A-8DCF-B389-1C53C3D1283F}"/>
              </a:ext>
            </a:extLst>
          </p:cNvPr>
          <p:cNvSpPr>
            <a:spLocks noGrp="1"/>
          </p:cNvSpPr>
          <p:nvPr>
            <p:ph idx="1"/>
          </p:nvPr>
        </p:nvSpPr>
        <p:spPr>
          <a:xfrm>
            <a:off x="1285240" y="2969469"/>
            <a:ext cx="8074815" cy="2800395"/>
          </a:xfrm>
        </p:spPr>
        <p:txBody>
          <a:bodyPr anchor="t">
            <a:normAutofit/>
          </a:bodyPr>
          <a:lstStyle/>
          <a:p>
            <a:pPr marL="0" indent="0">
              <a:buNone/>
            </a:pPr>
            <a:r>
              <a:rPr lang="en-US" sz="2000" b="1" dirty="0"/>
              <a:t>NMS(Non-Maximum Suppression): </a:t>
            </a:r>
            <a:r>
              <a:rPr lang="en-US" sz="2000" dirty="0" err="1"/>
              <a:t>là</a:t>
            </a:r>
            <a:r>
              <a:rPr lang="en-US" sz="2000" dirty="0"/>
              <a:t> </a:t>
            </a:r>
            <a:r>
              <a:rPr lang="en-US" sz="2000" dirty="0" err="1"/>
              <a:t>một</a:t>
            </a:r>
            <a:r>
              <a:rPr lang="en-US" sz="2000" dirty="0"/>
              <a:t> </a:t>
            </a:r>
            <a:r>
              <a:rPr lang="en-US" sz="2000" dirty="0" err="1"/>
              <a:t>kỹ</a:t>
            </a:r>
            <a:r>
              <a:rPr lang="en-US" sz="2000" dirty="0"/>
              <a:t> </a:t>
            </a:r>
            <a:r>
              <a:rPr lang="en-US" sz="2000" dirty="0" err="1"/>
              <a:t>thuật</a:t>
            </a:r>
            <a:r>
              <a:rPr lang="en-US" sz="2000" dirty="0"/>
              <a:t> </a:t>
            </a:r>
            <a:r>
              <a:rPr lang="en-US" sz="2000" dirty="0" err="1"/>
              <a:t>giúp</a:t>
            </a:r>
            <a:r>
              <a:rPr lang="en-US" sz="2000" dirty="0"/>
              <a:t> </a:t>
            </a:r>
            <a:r>
              <a:rPr lang="en-US" sz="2000" dirty="0" err="1"/>
              <a:t>loại</a:t>
            </a:r>
            <a:r>
              <a:rPr lang="en-US" sz="2000" dirty="0"/>
              <a:t> </a:t>
            </a:r>
            <a:r>
              <a:rPr lang="en-US" sz="2000" dirty="0" err="1"/>
              <a:t>bỏ</a:t>
            </a:r>
            <a:r>
              <a:rPr lang="en-US" sz="2000" dirty="0"/>
              <a:t> </a:t>
            </a:r>
            <a:r>
              <a:rPr lang="en-US" sz="2000" dirty="0" err="1"/>
              <a:t>các</a:t>
            </a:r>
            <a:r>
              <a:rPr lang="en-US" sz="2000" dirty="0"/>
              <a:t> bounding box </a:t>
            </a:r>
            <a:r>
              <a:rPr lang="en-US" sz="2000" dirty="0" err="1"/>
              <a:t>dư</a:t>
            </a:r>
            <a:r>
              <a:rPr lang="en-US" sz="2000" dirty="0"/>
              <a:t> </a:t>
            </a:r>
            <a:r>
              <a:rPr lang="en-US" sz="2000" dirty="0" err="1"/>
              <a:t>thừa</a:t>
            </a:r>
            <a:r>
              <a:rPr lang="en-US" sz="2000" dirty="0"/>
              <a:t> </a:t>
            </a:r>
            <a:r>
              <a:rPr lang="en-US" sz="2000" dirty="0" err="1"/>
              <a:t>và</a:t>
            </a:r>
            <a:r>
              <a:rPr lang="en-US" sz="2000" dirty="0"/>
              <a:t> </a:t>
            </a:r>
            <a:r>
              <a:rPr lang="en-US" sz="2000" dirty="0" err="1"/>
              <a:t>giữ</a:t>
            </a:r>
            <a:r>
              <a:rPr lang="en-US" sz="2000" dirty="0"/>
              <a:t> </a:t>
            </a:r>
            <a:r>
              <a:rPr lang="en-US" sz="2000" dirty="0" err="1"/>
              <a:t>lại</a:t>
            </a:r>
            <a:r>
              <a:rPr lang="en-US" sz="2000" dirty="0"/>
              <a:t> bounding box </a:t>
            </a:r>
            <a:r>
              <a:rPr lang="en-US" sz="2000" dirty="0" err="1"/>
              <a:t>tốt</a:t>
            </a:r>
            <a:r>
              <a:rPr lang="en-US" sz="2000" dirty="0"/>
              <a:t> </a:t>
            </a:r>
            <a:r>
              <a:rPr lang="en-US" sz="2000" dirty="0" err="1"/>
              <a:t>nhất</a:t>
            </a:r>
            <a:r>
              <a:rPr lang="en-US" sz="2000" dirty="0"/>
              <a:t> </a:t>
            </a:r>
            <a:r>
              <a:rPr lang="en-US" sz="2000" dirty="0" err="1"/>
              <a:t>cho</a:t>
            </a:r>
            <a:r>
              <a:rPr lang="en-US" sz="2000" dirty="0"/>
              <a:t> </a:t>
            </a:r>
            <a:r>
              <a:rPr lang="en-US" sz="2000" dirty="0" err="1"/>
              <a:t>mỗi</a:t>
            </a:r>
            <a:r>
              <a:rPr lang="en-US" sz="2000" dirty="0"/>
              <a:t> </a:t>
            </a:r>
            <a:r>
              <a:rPr lang="en-US" sz="2000" dirty="0" err="1"/>
              <a:t>đối</a:t>
            </a:r>
            <a:r>
              <a:rPr lang="en-US" sz="2000" dirty="0"/>
              <a:t> </a:t>
            </a:r>
            <a:r>
              <a:rPr lang="en-US" sz="2000" dirty="0" err="1"/>
              <a:t>tượng</a:t>
            </a:r>
            <a:r>
              <a:rPr lang="en-US" sz="2000" dirty="0"/>
              <a:t>. </a:t>
            </a:r>
          </a:p>
          <a:p>
            <a:pPr marL="0" indent="0">
              <a:buNone/>
            </a:pPr>
            <a:r>
              <a:rPr lang="en-US" sz="2000" b="1" dirty="0" err="1"/>
              <a:t>Tại</a:t>
            </a:r>
            <a:r>
              <a:rPr lang="en-US" sz="2000" b="1" dirty="0"/>
              <a:t> </a:t>
            </a:r>
            <a:r>
              <a:rPr lang="en-US" sz="2000" b="1" dirty="0" err="1"/>
              <a:t>sao</a:t>
            </a:r>
            <a:r>
              <a:rPr lang="en-US" sz="2000" b="1" dirty="0"/>
              <a:t> </a:t>
            </a:r>
            <a:r>
              <a:rPr lang="en-US" sz="2000" b="1" dirty="0" err="1"/>
              <a:t>cần</a:t>
            </a:r>
            <a:r>
              <a:rPr lang="en-US" sz="2000" b="1" dirty="0"/>
              <a:t> NMS: </a:t>
            </a:r>
            <a:r>
              <a:rPr lang="en-US" sz="2000" dirty="0"/>
              <a:t>do </a:t>
            </a:r>
            <a:r>
              <a:rPr lang="en-US" sz="2000" dirty="0" err="1"/>
              <a:t>trong</a:t>
            </a:r>
            <a:r>
              <a:rPr lang="en-US" sz="2000" dirty="0"/>
              <a:t> </a:t>
            </a:r>
            <a:r>
              <a:rPr lang="en-US" sz="2000" dirty="0" err="1"/>
              <a:t>một</a:t>
            </a:r>
            <a:r>
              <a:rPr lang="en-US" sz="2000" dirty="0"/>
              <a:t> </a:t>
            </a:r>
            <a:r>
              <a:rPr lang="en-US" sz="2000" dirty="0" err="1"/>
              <a:t>bức</a:t>
            </a:r>
            <a:r>
              <a:rPr lang="en-US" sz="2000" dirty="0"/>
              <a:t> </a:t>
            </a:r>
            <a:r>
              <a:rPr lang="en-US" sz="2000" dirty="0" err="1"/>
              <a:t>ảnh</a:t>
            </a:r>
            <a:r>
              <a:rPr lang="en-US" sz="2000" dirty="0"/>
              <a:t>, </a:t>
            </a:r>
            <a:r>
              <a:rPr lang="en-US" sz="2000" dirty="0" err="1"/>
              <a:t>mỗi</a:t>
            </a:r>
            <a:r>
              <a:rPr lang="en-US" sz="2000" dirty="0"/>
              <a:t> </a:t>
            </a:r>
            <a:r>
              <a:rPr lang="en-US" sz="2000" dirty="0" err="1"/>
              <a:t>vật</a:t>
            </a:r>
            <a:r>
              <a:rPr lang="en-US" sz="2000" dirty="0"/>
              <a:t> </a:t>
            </a:r>
            <a:r>
              <a:rPr lang="en-US" sz="2000" dirty="0" err="1"/>
              <a:t>thể</a:t>
            </a:r>
            <a:r>
              <a:rPr lang="en-US" sz="2000" dirty="0"/>
              <a:t> </a:t>
            </a:r>
            <a:r>
              <a:rPr lang="en-US" sz="2000" dirty="0" err="1"/>
              <a:t>sẽ</a:t>
            </a:r>
            <a:r>
              <a:rPr lang="en-US" sz="2000" dirty="0"/>
              <a:t> </a:t>
            </a:r>
            <a:r>
              <a:rPr lang="en-US" sz="2000" dirty="0" err="1"/>
              <a:t>có</a:t>
            </a:r>
            <a:r>
              <a:rPr lang="en-US" sz="2000" dirty="0"/>
              <a:t> </a:t>
            </a:r>
            <a:r>
              <a:rPr lang="en-US" sz="2000" dirty="0" err="1"/>
              <a:t>thể</a:t>
            </a:r>
            <a:r>
              <a:rPr lang="en-US" sz="2000" dirty="0"/>
              <a:t> </a:t>
            </a:r>
            <a:r>
              <a:rPr lang="en-US" sz="2000" dirty="0" err="1"/>
              <a:t>được</a:t>
            </a:r>
            <a:r>
              <a:rPr lang="en-US" sz="2000" dirty="0"/>
              <a:t> </a:t>
            </a:r>
            <a:r>
              <a:rPr lang="en-US" sz="2000" dirty="0" err="1"/>
              <a:t>xác</a:t>
            </a:r>
            <a:r>
              <a:rPr lang="en-US" sz="2000" dirty="0"/>
              <a:t> </a:t>
            </a:r>
            <a:r>
              <a:rPr lang="en-US" sz="2000" dirty="0" err="1"/>
              <a:t>định</a:t>
            </a:r>
            <a:r>
              <a:rPr lang="en-US" sz="2000" dirty="0"/>
              <a:t> </a:t>
            </a:r>
            <a:r>
              <a:rPr lang="en-US" sz="2000" dirty="0" err="1"/>
              <a:t>bởi</a:t>
            </a:r>
            <a:r>
              <a:rPr lang="en-US" sz="2000" dirty="0"/>
              <a:t> </a:t>
            </a:r>
            <a:r>
              <a:rPr lang="en-US" sz="2000" dirty="0" err="1"/>
              <a:t>nhiều</a:t>
            </a:r>
            <a:r>
              <a:rPr lang="en-US" sz="2000" dirty="0"/>
              <a:t> bounding box </a:t>
            </a:r>
            <a:r>
              <a:rPr lang="en-US" sz="2000" dirty="0" err="1"/>
              <a:t>khác</a:t>
            </a:r>
            <a:r>
              <a:rPr lang="en-US" sz="2000" dirty="0"/>
              <a:t> </a:t>
            </a:r>
            <a:r>
              <a:rPr lang="en-US" sz="2000" dirty="0" err="1"/>
              <a:t>nhau</a:t>
            </a:r>
            <a:r>
              <a:rPr lang="en-US" sz="2000" dirty="0"/>
              <a:t> </a:t>
            </a:r>
            <a:r>
              <a:rPr lang="en-US" sz="2000" dirty="0" err="1"/>
              <a:t>nên</a:t>
            </a:r>
            <a:endParaRPr lang="en-US" sz="2000" dirty="0"/>
          </a:p>
          <a:p>
            <a:pPr marL="0" indent="0">
              <a:buNone/>
            </a:pPr>
            <a:r>
              <a:rPr lang="en-US" sz="2000" b="1" dirty="0" err="1"/>
              <a:t>Không</a:t>
            </a:r>
            <a:r>
              <a:rPr lang="en-US" sz="2000" b="1" dirty="0"/>
              <a:t> </a:t>
            </a:r>
            <a:r>
              <a:rPr lang="en-US" sz="2000" b="1" dirty="0" err="1"/>
              <a:t>dùng</a:t>
            </a:r>
            <a:r>
              <a:rPr lang="en-US" sz="2000" b="1" dirty="0"/>
              <a:t> NMS: </a:t>
            </a:r>
            <a:r>
              <a:rPr lang="en-US" sz="2000" dirty="0"/>
              <a:t>-&gt; </a:t>
            </a:r>
            <a:r>
              <a:rPr lang="en-US" sz="2000" dirty="0" err="1"/>
              <a:t>xuất</a:t>
            </a:r>
            <a:r>
              <a:rPr lang="en-US" sz="2000" dirty="0"/>
              <a:t> </a:t>
            </a:r>
            <a:r>
              <a:rPr lang="en-US" sz="2000" dirty="0" err="1"/>
              <a:t>hiện</a:t>
            </a:r>
            <a:r>
              <a:rPr lang="en-US" sz="2000" dirty="0"/>
              <a:t> </a:t>
            </a:r>
            <a:r>
              <a:rPr lang="en-US" sz="2000" dirty="0" err="1"/>
              <a:t>nhiều</a:t>
            </a:r>
            <a:r>
              <a:rPr lang="en-US" sz="2000" dirty="0"/>
              <a:t> bounding box </a:t>
            </a:r>
            <a:r>
              <a:rPr lang="en-US" sz="2000" dirty="0" err="1"/>
              <a:t>dư</a:t>
            </a:r>
            <a:r>
              <a:rPr lang="en-US" sz="2000" dirty="0"/>
              <a:t> </a:t>
            </a:r>
            <a:r>
              <a:rPr lang="en-US" sz="2000" dirty="0" err="1"/>
              <a:t>thừa</a:t>
            </a:r>
            <a:r>
              <a:rPr lang="en-US" sz="2000" dirty="0"/>
              <a:t> -&gt; </a:t>
            </a:r>
            <a:r>
              <a:rPr lang="en-US" sz="2000" dirty="0" err="1"/>
              <a:t>dự</a:t>
            </a:r>
            <a:r>
              <a:rPr lang="en-US" sz="2000" dirty="0"/>
              <a:t> </a:t>
            </a:r>
            <a:r>
              <a:rPr lang="en-US" sz="2000" dirty="0" err="1"/>
              <a:t>đoán</a:t>
            </a:r>
            <a:r>
              <a:rPr lang="en-US" sz="2000" dirty="0"/>
              <a:t> </a:t>
            </a:r>
            <a:r>
              <a:rPr lang="en-US" sz="2000" dirty="0" err="1"/>
              <a:t>kém</a:t>
            </a:r>
            <a:r>
              <a:rPr lang="en-US" sz="2000" dirty="0"/>
              <a:t> </a:t>
            </a:r>
            <a:r>
              <a:rPr lang="en-US" sz="2000" dirty="0" err="1"/>
              <a:t>chất</a:t>
            </a:r>
            <a:r>
              <a:rPr lang="en-US" sz="2000" dirty="0"/>
              <a:t> </a:t>
            </a:r>
            <a:r>
              <a:rPr lang="en-US" sz="2000" dirty="0" err="1"/>
              <a:t>lượng</a:t>
            </a:r>
            <a:endParaRPr lang="en-US" sz="2000" dirty="0"/>
          </a:p>
          <a:p>
            <a:pPr marL="0" indent="0">
              <a:buNone/>
            </a:pPr>
            <a:r>
              <a:rPr lang="en-US" sz="2000" b="1" dirty="0" err="1"/>
              <a:t>Dùng</a:t>
            </a:r>
            <a:r>
              <a:rPr lang="en-US" sz="2000" b="1" dirty="0"/>
              <a:t> NMS</a:t>
            </a:r>
            <a:r>
              <a:rPr lang="en-US" sz="2000" dirty="0"/>
              <a:t>: </a:t>
            </a:r>
            <a:r>
              <a:rPr lang="en-US" sz="2000" dirty="0" err="1"/>
              <a:t>Chỉ</a:t>
            </a:r>
            <a:r>
              <a:rPr lang="en-US" sz="2000" dirty="0"/>
              <a:t> </a:t>
            </a:r>
            <a:r>
              <a:rPr lang="en-US" sz="2000" dirty="0" err="1"/>
              <a:t>giữ</a:t>
            </a:r>
            <a:r>
              <a:rPr lang="en-US" sz="2000" dirty="0"/>
              <a:t> </a:t>
            </a:r>
            <a:r>
              <a:rPr lang="en-US" sz="2000" dirty="0" err="1"/>
              <a:t>lại</a:t>
            </a:r>
            <a:r>
              <a:rPr lang="en-US" sz="2000" dirty="0"/>
              <a:t> bounding box </a:t>
            </a:r>
            <a:r>
              <a:rPr lang="en-US" sz="2000" dirty="0" err="1"/>
              <a:t>tốt</a:t>
            </a:r>
            <a:r>
              <a:rPr lang="en-US" sz="2000" dirty="0"/>
              <a:t> </a:t>
            </a:r>
            <a:r>
              <a:rPr lang="en-US" sz="2000" dirty="0" err="1"/>
              <a:t>nhất</a:t>
            </a:r>
            <a:r>
              <a:rPr lang="en-US" sz="2000" dirty="0"/>
              <a:t> -&gt; </a:t>
            </a:r>
            <a:r>
              <a:rPr lang="en-US" sz="2000" dirty="0" err="1"/>
              <a:t>kết</a:t>
            </a:r>
            <a:r>
              <a:rPr lang="en-US" sz="2000" dirty="0"/>
              <a:t> </a:t>
            </a:r>
            <a:r>
              <a:rPr lang="en-US" sz="2000" dirty="0" err="1"/>
              <a:t>quả</a:t>
            </a:r>
            <a:r>
              <a:rPr lang="en-US" sz="2000" dirty="0"/>
              <a:t> </a:t>
            </a:r>
            <a:r>
              <a:rPr lang="en-US" sz="2000" dirty="0" err="1"/>
              <a:t>dự</a:t>
            </a:r>
            <a:r>
              <a:rPr lang="en-US" sz="2000" dirty="0"/>
              <a:t> </a:t>
            </a:r>
            <a:r>
              <a:rPr lang="en-US" sz="2000" dirty="0" err="1"/>
              <a:t>đoán</a:t>
            </a:r>
            <a:r>
              <a:rPr lang="en-US" sz="2000" dirty="0"/>
              <a:t> </a:t>
            </a:r>
            <a:r>
              <a:rPr lang="en-US" sz="2000" dirty="0" err="1"/>
              <a:t>tốt</a:t>
            </a:r>
            <a:r>
              <a:rPr lang="en-US" sz="2000" dirty="0"/>
              <a:t> </a:t>
            </a:r>
            <a:r>
              <a:rPr lang="en-US" sz="2000" dirty="0" err="1"/>
              <a:t>hơn</a:t>
            </a:r>
            <a:r>
              <a:rPr lang="en-US" sz="2000" dirty="0"/>
              <a:t>. </a:t>
            </a:r>
          </a:p>
          <a:p>
            <a:pPr marL="0" indent="0">
              <a:buNone/>
            </a:pPr>
            <a:endParaRPr lang="en-US" sz="2000" dirty="0"/>
          </a:p>
          <a:p>
            <a:pPr marL="0" indent="0">
              <a:buNone/>
            </a:pPr>
            <a:endParaRPr lang="en-US" sz="2000" dirty="0"/>
          </a:p>
        </p:txBody>
      </p:sp>
    </p:spTree>
    <p:extLst>
      <p:ext uri="{BB962C8B-B14F-4D97-AF65-F5344CB8AC3E}">
        <p14:creationId xmlns:p14="http://schemas.microsoft.com/office/powerpoint/2010/main" val="2481805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arn(inVertic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arn(inVertical)">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837543A-6020-4505-A233-C9DB4BF740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8F15405-2C03-15EE-FF59-96D626F50BF5}"/>
              </a:ext>
            </a:extLst>
          </p:cNvPr>
          <p:cNvSpPr>
            <a:spLocks noGrp="1"/>
          </p:cNvSpPr>
          <p:nvPr>
            <p:ph type="title"/>
          </p:nvPr>
        </p:nvSpPr>
        <p:spPr>
          <a:xfrm>
            <a:off x="838200" y="365125"/>
            <a:ext cx="5558489" cy="1325563"/>
          </a:xfrm>
        </p:spPr>
        <p:txBody>
          <a:bodyPr>
            <a:normAutofit/>
          </a:bodyPr>
          <a:lstStyle/>
          <a:p>
            <a:r>
              <a:rPr lang="en-US" dirty="0"/>
              <a:t>4. Faster R-CNN</a:t>
            </a:r>
          </a:p>
        </p:txBody>
      </p:sp>
      <p:sp>
        <p:nvSpPr>
          <p:cNvPr id="11" name="Freeform: Shape 10">
            <a:extLst>
              <a:ext uri="{FF2B5EF4-FFF2-40B4-BE49-F238E27FC236}">
                <a16:creationId xmlns:a16="http://schemas.microsoft.com/office/drawing/2014/main" id="{35B16301-FB18-48BA-A6DD-C37CAF6F9A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Content Placeholder 3">
            <a:extLst>
              <a:ext uri="{FF2B5EF4-FFF2-40B4-BE49-F238E27FC236}">
                <a16:creationId xmlns:a16="http://schemas.microsoft.com/office/drawing/2014/main" id="{83C97F65-2803-FB37-923E-E72A5C8342C9}"/>
              </a:ext>
            </a:extLst>
          </p:cNvPr>
          <p:cNvSpPr>
            <a:spLocks noGrp="1"/>
          </p:cNvSpPr>
          <p:nvPr>
            <p:ph idx="1"/>
          </p:nvPr>
        </p:nvSpPr>
        <p:spPr>
          <a:xfrm>
            <a:off x="838200" y="1825625"/>
            <a:ext cx="5558489" cy="4351338"/>
          </a:xfrm>
        </p:spPr>
        <p:txBody>
          <a:bodyPr>
            <a:normAutofit/>
          </a:bodyPr>
          <a:lstStyle/>
          <a:p>
            <a:r>
              <a:rPr lang="en-US" sz="1600" b="1" dirty="0" err="1"/>
              <a:t>Cách</a:t>
            </a:r>
            <a:r>
              <a:rPr lang="en-US" sz="1600" b="1" dirty="0"/>
              <a:t> </a:t>
            </a:r>
            <a:r>
              <a:rPr lang="en-US" sz="1600" b="1" dirty="0" err="1"/>
              <a:t>thức</a:t>
            </a:r>
            <a:r>
              <a:rPr lang="en-US" sz="1600" b="1" dirty="0"/>
              <a:t> </a:t>
            </a:r>
            <a:r>
              <a:rPr lang="en-US" sz="1600" b="1" dirty="0" err="1"/>
              <a:t>hoạt</a:t>
            </a:r>
            <a:r>
              <a:rPr lang="en-US" sz="1600" b="1" dirty="0"/>
              <a:t> </a:t>
            </a:r>
            <a:r>
              <a:rPr lang="en-US" sz="1600" b="1" dirty="0" err="1"/>
              <a:t>động</a:t>
            </a:r>
            <a:endParaRPr lang="en-US" sz="1600" b="1" dirty="0"/>
          </a:p>
          <a:p>
            <a:pPr marL="0" indent="0">
              <a:buNone/>
            </a:pPr>
            <a:r>
              <a:rPr lang="en-US" sz="1600" b="1" dirty="0"/>
              <a:t>B1: </a:t>
            </a:r>
            <a:r>
              <a:rPr lang="en-US" sz="1600" b="1" dirty="0" err="1"/>
              <a:t>Chọn</a:t>
            </a:r>
            <a:r>
              <a:rPr lang="en-US" sz="1600" b="1" dirty="0"/>
              <a:t> anchor box A </a:t>
            </a:r>
            <a:r>
              <a:rPr lang="en-US" sz="1600" b="1" dirty="0" err="1"/>
              <a:t>có</a:t>
            </a:r>
            <a:r>
              <a:rPr lang="en-US" sz="1600" b="1" dirty="0"/>
              <a:t> confidence score </a:t>
            </a:r>
            <a:r>
              <a:rPr lang="en-US" sz="1600" b="1" dirty="0" err="1"/>
              <a:t>cao</a:t>
            </a:r>
            <a:r>
              <a:rPr lang="en-US" sz="1600" b="1" dirty="0"/>
              <a:t> </a:t>
            </a:r>
            <a:r>
              <a:rPr lang="en-US" sz="1600" b="1" dirty="0" err="1"/>
              <a:t>nhất</a:t>
            </a:r>
            <a:endParaRPr lang="en-US" sz="1600" b="1" dirty="0"/>
          </a:p>
          <a:p>
            <a:pPr marL="0" indent="0">
              <a:buNone/>
            </a:pPr>
            <a:r>
              <a:rPr lang="en-US" sz="1600" b="1" dirty="0"/>
              <a:t>Confidence score: </a:t>
            </a:r>
            <a:r>
              <a:rPr lang="en-US" sz="1600" dirty="0" err="1"/>
              <a:t>giá</a:t>
            </a:r>
            <a:r>
              <a:rPr lang="en-US" sz="1600" dirty="0"/>
              <a:t> </a:t>
            </a:r>
            <a:r>
              <a:rPr lang="en-US" sz="1600" dirty="0" err="1"/>
              <a:t>trị</a:t>
            </a:r>
            <a:r>
              <a:rPr lang="en-US" sz="1600" dirty="0"/>
              <a:t> </a:t>
            </a:r>
            <a:r>
              <a:rPr lang="en-US" sz="1600" dirty="0" err="1"/>
              <a:t>thể</a:t>
            </a:r>
            <a:r>
              <a:rPr lang="en-US" sz="1600" dirty="0"/>
              <a:t> </a:t>
            </a:r>
            <a:r>
              <a:rPr lang="en-US" sz="1600" dirty="0" err="1"/>
              <a:t>hiện</a:t>
            </a:r>
            <a:r>
              <a:rPr lang="en-US" sz="1600" dirty="0"/>
              <a:t> </a:t>
            </a:r>
            <a:r>
              <a:rPr lang="en-US" sz="1600" dirty="0" err="1"/>
              <a:t>mức</a:t>
            </a:r>
            <a:r>
              <a:rPr lang="en-US" sz="1600" dirty="0"/>
              <a:t> </a:t>
            </a:r>
            <a:r>
              <a:rPr lang="en-US" sz="1600" dirty="0" err="1"/>
              <a:t>độ</a:t>
            </a:r>
            <a:r>
              <a:rPr lang="en-US" sz="1600" dirty="0"/>
              <a:t> </a:t>
            </a:r>
            <a:r>
              <a:rPr lang="en-US" sz="1600" dirty="0" err="1"/>
              <a:t>chắc</a:t>
            </a:r>
            <a:r>
              <a:rPr lang="en-US" sz="1600" dirty="0"/>
              <a:t> </a:t>
            </a:r>
            <a:r>
              <a:rPr lang="en-US" sz="1600" dirty="0" err="1"/>
              <a:t>chắn</a:t>
            </a:r>
            <a:r>
              <a:rPr lang="en-US" sz="1600" dirty="0"/>
              <a:t> </a:t>
            </a:r>
            <a:r>
              <a:rPr lang="en-US" sz="1600" dirty="0" err="1"/>
              <a:t>của</a:t>
            </a:r>
            <a:r>
              <a:rPr lang="en-US" sz="1600" dirty="0"/>
              <a:t> </a:t>
            </a:r>
            <a:r>
              <a:rPr lang="en-US" sz="1600" dirty="0" err="1"/>
              <a:t>mô</a:t>
            </a:r>
            <a:r>
              <a:rPr lang="en-US" sz="1600" dirty="0"/>
              <a:t> </a:t>
            </a:r>
            <a:r>
              <a:rPr lang="en-US" sz="1600" dirty="0" err="1"/>
              <a:t>hình</a:t>
            </a:r>
            <a:r>
              <a:rPr lang="en-US" sz="1600" dirty="0"/>
              <a:t> </a:t>
            </a:r>
            <a:r>
              <a:rPr lang="en-US" sz="1600" dirty="0" err="1"/>
              <a:t>về</a:t>
            </a:r>
            <a:r>
              <a:rPr lang="en-US" sz="1600" dirty="0"/>
              <a:t> </a:t>
            </a:r>
            <a:r>
              <a:rPr lang="en-US" sz="1600" dirty="0" err="1"/>
              <a:t>danh</a:t>
            </a:r>
            <a:r>
              <a:rPr lang="en-US" sz="1600" dirty="0"/>
              <a:t> </a:t>
            </a:r>
            <a:r>
              <a:rPr lang="en-US" sz="1600" dirty="0" err="1"/>
              <a:t>mục</a:t>
            </a:r>
            <a:r>
              <a:rPr lang="en-US" sz="1600" dirty="0"/>
              <a:t> </a:t>
            </a:r>
            <a:r>
              <a:rPr lang="en-US" sz="1600" dirty="0" err="1"/>
              <a:t>của</a:t>
            </a:r>
            <a:r>
              <a:rPr lang="en-US" sz="1600" dirty="0"/>
              <a:t> </a:t>
            </a:r>
            <a:r>
              <a:rPr lang="en-US" sz="1600" dirty="0" err="1"/>
              <a:t>một</a:t>
            </a:r>
            <a:r>
              <a:rPr lang="en-US" sz="1600" dirty="0"/>
              <a:t> </a:t>
            </a:r>
            <a:r>
              <a:rPr lang="en-US" sz="1600" dirty="0" err="1"/>
              <a:t>vật</a:t>
            </a:r>
            <a:r>
              <a:rPr lang="en-US" sz="1600" dirty="0"/>
              <a:t> </a:t>
            </a:r>
            <a:r>
              <a:rPr lang="en-US" sz="1600" dirty="0" err="1"/>
              <a:t>thể</a:t>
            </a:r>
            <a:r>
              <a:rPr lang="en-US" sz="1600" dirty="0"/>
              <a:t> </a:t>
            </a:r>
            <a:r>
              <a:rPr lang="en-US" sz="1600" dirty="0" err="1"/>
              <a:t>sau</a:t>
            </a:r>
            <a:r>
              <a:rPr lang="en-US" sz="1600" dirty="0"/>
              <a:t> </a:t>
            </a:r>
            <a:r>
              <a:rPr lang="en-US" sz="1600" dirty="0" err="1"/>
              <a:t>khi</a:t>
            </a:r>
            <a:r>
              <a:rPr lang="en-US" sz="1600" dirty="0"/>
              <a:t> </a:t>
            </a:r>
            <a:r>
              <a:rPr lang="en-US" sz="1600" dirty="0" err="1"/>
              <a:t>xác</a:t>
            </a:r>
            <a:r>
              <a:rPr lang="en-US" sz="1600" dirty="0"/>
              <a:t> </a:t>
            </a:r>
            <a:r>
              <a:rPr lang="en-US" sz="1600" dirty="0" err="1"/>
              <a:t>định</a:t>
            </a:r>
            <a:r>
              <a:rPr lang="en-US" sz="1600" dirty="0"/>
              <a:t> </a:t>
            </a:r>
            <a:r>
              <a:rPr lang="en-US" sz="1600" dirty="0" err="1"/>
              <a:t>đối</a:t>
            </a:r>
            <a:r>
              <a:rPr lang="en-US" sz="1600" dirty="0"/>
              <a:t> </a:t>
            </a:r>
            <a:r>
              <a:rPr lang="en-US" sz="1600" dirty="0" err="1"/>
              <a:t>tượng</a:t>
            </a:r>
            <a:r>
              <a:rPr lang="en-US" sz="1600" dirty="0"/>
              <a:t>. </a:t>
            </a:r>
          </a:p>
          <a:p>
            <a:pPr marL="0" indent="0">
              <a:buNone/>
            </a:pPr>
            <a:r>
              <a:rPr lang="en-US" sz="1600" b="1" dirty="0" err="1"/>
              <a:t>Công</a:t>
            </a:r>
            <a:r>
              <a:rPr lang="en-US" sz="1600" b="1" dirty="0"/>
              <a:t> </a:t>
            </a:r>
            <a:r>
              <a:rPr lang="en-US" sz="1600" b="1" dirty="0" err="1"/>
              <a:t>thức</a:t>
            </a:r>
            <a:r>
              <a:rPr lang="en-US" sz="1600" dirty="0"/>
              <a:t>: confidence score = P(</a:t>
            </a:r>
            <a:r>
              <a:rPr lang="en-US" sz="1600" dirty="0" err="1"/>
              <a:t>class|object</a:t>
            </a:r>
            <a:r>
              <a:rPr lang="en-US" sz="1600" dirty="0"/>
              <a:t>) * P(object)</a:t>
            </a:r>
          </a:p>
          <a:p>
            <a:pPr marL="0" indent="0">
              <a:buNone/>
            </a:pPr>
            <a:r>
              <a:rPr lang="en-US" sz="1600" dirty="0"/>
              <a:t> </a:t>
            </a:r>
            <a:r>
              <a:rPr lang="en-US" sz="1600" dirty="0" err="1"/>
              <a:t>trong</a:t>
            </a:r>
            <a:r>
              <a:rPr lang="en-US" sz="1600" dirty="0"/>
              <a:t> </a:t>
            </a:r>
            <a:r>
              <a:rPr lang="en-US" sz="1600" dirty="0" err="1"/>
              <a:t>đó</a:t>
            </a:r>
            <a:r>
              <a:rPr lang="en-US" sz="1600" dirty="0"/>
              <a:t> </a:t>
            </a:r>
            <a:r>
              <a:rPr lang="en-US" sz="1600" b="1" dirty="0"/>
              <a:t>P(object): </a:t>
            </a:r>
            <a:r>
              <a:rPr lang="en-US" sz="1600" b="1" dirty="0" err="1"/>
              <a:t>Objectness</a:t>
            </a:r>
            <a:r>
              <a:rPr lang="en-US" sz="1600" b="1" dirty="0"/>
              <a:t> Score = sigmoid(Wo * x +b)</a:t>
            </a:r>
          </a:p>
          <a:p>
            <a:pPr marL="0" indent="0">
              <a:buNone/>
            </a:pPr>
            <a:r>
              <a:rPr lang="en-US" sz="1600" b="1" dirty="0" err="1"/>
              <a:t>Wo,b</a:t>
            </a:r>
            <a:r>
              <a:rPr lang="en-US" sz="1600" dirty="0"/>
              <a:t>: </a:t>
            </a:r>
            <a:r>
              <a:rPr lang="en-US" sz="1600" dirty="0" err="1"/>
              <a:t>trọng</a:t>
            </a:r>
            <a:r>
              <a:rPr lang="en-US" sz="1600" dirty="0"/>
              <a:t> </a:t>
            </a:r>
            <a:r>
              <a:rPr lang="en-US" sz="1600" dirty="0" err="1"/>
              <a:t>số</a:t>
            </a:r>
            <a:r>
              <a:rPr lang="en-US" sz="1600" dirty="0"/>
              <a:t> </a:t>
            </a:r>
            <a:r>
              <a:rPr lang="en-US" sz="1600" dirty="0" err="1"/>
              <a:t>và</a:t>
            </a:r>
            <a:r>
              <a:rPr lang="en-US" sz="1600" dirty="0"/>
              <a:t> bias </a:t>
            </a:r>
            <a:r>
              <a:rPr lang="en-US" sz="1600" dirty="0" err="1"/>
              <a:t>của</a:t>
            </a:r>
            <a:r>
              <a:rPr lang="en-US" sz="1600" dirty="0"/>
              <a:t> </a:t>
            </a:r>
            <a:r>
              <a:rPr lang="en-US" sz="1600" dirty="0" err="1"/>
              <a:t>lớp</a:t>
            </a:r>
            <a:r>
              <a:rPr lang="en-US" sz="1600" dirty="0"/>
              <a:t> </a:t>
            </a:r>
            <a:r>
              <a:rPr lang="en-US" sz="1600" dirty="0" err="1"/>
              <a:t>phân</a:t>
            </a:r>
            <a:r>
              <a:rPr lang="en-US" sz="1600" dirty="0"/>
              <a:t> </a:t>
            </a:r>
            <a:r>
              <a:rPr lang="en-US" sz="1600" dirty="0" err="1"/>
              <a:t>loại</a:t>
            </a:r>
            <a:r>
              <a:rPr lang="en-US" sz="1600" dirty="0"/>
              <a:t> </a:t>
            </a:r>
            <a:r>
              <a:rPr lang="en-US" sz="1600" dirty="0" err="1"/>
              <a:t>trong</a:t>
            </a:r>
            <a:r>
              <a:rPr lang="en-US" sz="1600" dirty="0"/>
              <a:t> RPN</a:t>
            </a:r>
          </a:p>
          <a:p>
            <a:pPr marL="0" indent="0">
              <a:buNone/>
            </a:pPr>
            <a:r>
              <a:rPr lang="en-US" sz="1600" b="1" dirty="0"/>
              <a:t>x</a:t>
            </a:r>
            <a:r>
              <a:rPr lang="en-US" sz="1600" dirty="0"/>
              <a:t>:  vector </a:t>
            </a:r>
            <a:r>
              <a:rPr lang="en-US" sz="1600" dirty="0" err="1"/>
              <a:t>đặc</a:t>
            </a:r>
            <a:r>
              <a:rPr lang="en-US" sz="1600" dirty="0"/>
              <a:t> </a:t>
            </a:r>
            <a:r>
              <a:rPr lang="en-US" sz="1600" dirty="0" err="1"/>
              <a:t>trưng</a:t>
            </a:r>
            <a:r>
              <a:rPr lang="en-US" sz="1600" dirty="0"/>
              <a:t> </a:t>
            </a:r>
            <a:r>
              <a:rPr lang="en-US" sz="1600" dirty="0" err="1"/>
              <a:t>của</a:t>
            </a:r>
            <a:r>
              <a:rPr lang="en-US" sz="1600" dirty="0"/>
              <a:t> anchor box</a:t>
            </a:r>
          </a:p>
          <a:p>
            <a:pPr marL="0" indent="0">
              <a:buNone/>
            </a:pPr>
            <a:r>
              <a:rPr lang="en-US" sz="1600" b="1" dirty="0" err="1"/>
              <a:t>Phân</a:t>
            </a:r>
            <a:r>
              <a:rPr lang="en-US" sz="1600" b="1" dirty="0"/>
              <a:t> </a:t>
            </a:r>
            <a:r>
              <a:rPr lang="en-US" sz="1600" b="1" dirty="0" err="1"/>
              <a:t>biệt</a:t>
            </a:r>
            <a:r>
              <a:rPr lang="en-US" sz="1600" b="1" dirty="0"/>
              <a:t>: </a:t>
            </a:r>
          </a:p>
          <a:p>
            <a:pPr marL="0" indent="0">
              <a:buNone/>
            </a:pPr>
            <a:r>
              <a:rPr lang="en-US" sz="1600" b="1" dirty="0" err="1"/>
              <a:t>Objectness</a:t>
            </a:r>
            <a:r>
              <a:rPr lang="en-US" sz="1600" b="1" dirty="0"/>
              <a:t> score</a:t>
            </a:r>
            <a:r>
              <a:rPr lang="en-US" sz="1600" dirty="0"/>
              <a:t>: </a:t>
            </a:r>
            <a:r>
              <a:rPr lang="en-US" sz="1600" dirty="0" err="1"/>
              <a:t>xác</a:t>
            </a:r>
            <a:r>
              <a:rPr lang="en-US" sz="1600" dirty="0"/>
              <a:t> </a:t>
            </a:r>
            <a:r>
              <a:rPr lang="en-US" sz="1600" dirty="0" err="1"/>
              <a:t>định</a:t>
            </a:r>
            <a:r>
              <a:rPr lang="en-US" sz="1600" dirty="0"/>
              <a:t> </a:t>
            </a:r>
            <a:r>
              <a:rPr lang="en-US" sz="1600" dirty="0" err="1"/>
              <a:t>xem</a:t>
            </a:r>
            <a:r>
              <a:rPr lang="en-US" sz="1600" dirty="0"/>
              <a:t> </a:t>
            </a:r>
            <a:r>
              <a:rPr lang="en-US" sz="1600" dirty="0" err="1"/>
              <a:t>có</a:t>
            </a:r>
            <a:r>
              <a:rPr lang="en-US" sz="1600" dirty="0"/>
              <a:t> </a:t>
            </a:r>
            <a:r>
              <a:rPr lang="en-US" sz="1600" dirty="0" err="1"/>
              <a:t>vật</a:t>
            </a:r>
            <a:r>
              <a:rPr lang="en-US" sz="1600" dirty="0"/>
              <a:t> </a:t>
            </a:r>
            <a:r>
              <a:rPr lang="en-US" sz="1600" dirty="0" err="1"/>
              <a:t>thể</a:t>
            </a:r>
            <a:r>
              <a:rPr lang="en-US" sz="1600" dirty="0"/>
              <a:t> </a:t>
            </a:r>
            <a:r>
              <a:rPr lang="en-US" sz="1600" dirty="0" err="1"/>
              <a:t>không</a:t>
            </a:r>
            <a:endParaRPr lang="en-US" sz="1600" dirty="0"/>
          </a:p>
          <a:p>
            <a:pPr marL="0" indent="0">
              <a:buNone/>
            </a:pPr>
            <a:r>
              <a:rPr lang="en-US" sz="1600" b="1" dirty="0"/>
              <a:t>Confidence </a:t>
            </a:r>
            <a:r>
              <a:rPr lang="en-US" sz="1600" b="1" dirty="0" err="1"/>
              <a:t>score</a:t>
            </a:r>
            <a:r>
              <a:rPr lang="en-US" sz="1600" dirty="0" err="1"/>
              <a:t>:mức</a:t>
            </a:r>
            <a:r>
              <a:rPr lang="en-US" sz="1600" dirty="0"/>
              <a:t> </a:t>
            </a:r>
            <a:r>
              <a:rPr lang="en-US" sz="1600" dirty="0" err="1"/>
              <a:t>độ</a:t>
            </a:r>
            <a:r>
              <a:rPr lang="en-US" sz="1600" dirty="0"/>
              <a:t> tin </a:t>
            </a:r>
            <a:r>
              <a:rPr lang="en-US" sz="1600" dirty="0" err="1"/>
              <a:t>cậy</a:t>
            </a:r>
            <a:r>
              <a:rPr lang="en-US" sz="1600" dirty="0"/>
              <a:t> </a:t>
            </a:r>
            <a:r>
              <a:rPr lang="en-US" sz="1600" dirty="0" err="1"/>
              <a:t>vào</a:t>
            </a:r>
            <a:r>
              <a:rPr lang="en-US" sz="1600" dirty="0"/>
              <a:t> </a:t>
            </a:r>
            <a:r>
              <a:rPr lang="en-US" sz="1600" dirty="0" err="1"/>
              <a:t>nhãn</a:t>
            </a:r>
            <a:r>
              <a:rPr lang="en-US" sz="1600" dirty="0"/>
              <a:t> </a:t>
            </a:r>
            <a:r>
              <a:rPr lang="en-US" sz="1600" dirty="0" err="1"/>
              <a:t>của</a:t>
            </a:r>
            <a:r>
              <a:rPr lang="en-US" sz="1600" dirty="0"/>
              <a:t> </a:t>
            </a:r>
            <a:r>
              <a:rPr lang="en-US" sz="1600" dirty="0" err="1"/>
              <a:t>vật</a:t>
            </a:r>
            <a:r>
              <a:rPr lang="en-US" sz="1600" dirty="0"/>
              <a:t> </a:t>
            </a:r>
            <a:r>
              <a:rPr lang="en-US" sz="1600" dirty="0" err="1"/>
              <a:t>thể</a:t>
            </a:r>
            <a:r>
              <a:rPr lang="en-US" sz="1600" dirty="0"/>
              <a:t>. </a:t>
            </a:r>
          </a:p>
        </p:txBody>
      </p:sp>
      <p:sp>
        <p:nvSpPr>
          <p:cNvPr id="13" name="Oval 12">
            <a:extLst>
              <a:ext uri="{FF2B5EF4-FFF2-40B4-BE49-F238E27FC236}">
                <a16:creationId xmlns:a16="http://schemas.microsoft.com/office/drawing/2014/main" id="{C3C0D90E-074A-4F52-9B11-B52BEF4BCB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2624479"/>
            <a:ext cx="812427" cy="812427"/>
          </a:xfrm>
          <a:prstGeom prst="ellipse">
            <a:avLst/>
          </a:prstGeom>
          <a:noFill/>
          <a:ln w="1270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Block Arc 14">
            <a:extLst>
              <a:ext uri="{FF2B5EF4-FFF2-40B4-BE49-F238E27FC236}">
                <a16:creationId xmlns:a16="http://schemas.microsoft.com/office/drawing/2014/main" id="{CABBD4C1-E6F8-46F6-8152-A8A97490BF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912417" y="1218531"/>
            <a:ext cx="2387600" cy="2387600"/>
          </a:xfrm>
          <a:prstGeom prst="blockArc">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Freeform: Shape 16">
            <a:extLst>
              <a:ext uri="{FF2B5EF4-FFF2-40B4-BE49-F238E27FC236}">
                <a16:creationId xmlns:a16="http://schemas.microsoft.com/office/drawing/2014/main" id="{83BA5EF5-1FE9-4BF9-83BB-269BCDDF61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0"/>
            <a:ext cx="2315251" cy="1550992"/>
          </a:xfrm>
          <a:custGeom>
            <a:avLst/>
            <a:gdLst>
              <a:gd name="connsiteX0" fmla="*/ 0 w 2315251"/>
              <a:gd name="connsiteY0" fmla="*/ 0 h 1550992"/>
              <a:gd name="connsiteX1" fmla="*/ 138700 w 2315251"/>
              <a:gd name="connsiteY1" fmla="*/ 0 h 1550992"/>
              <a:gd name="connsiteX2" fmla="*/ 138700 w 2315251"/>
              <a:gd name="connsiteY2" fmla="*/ 1361400 h 1550992"/>
              <a:gd name="connsiteX3" fmla="*/ 2107387 w 2315251"/>
              <a:gd name="connsiteY3" fmla="*/ 222673 h 1550992"/>
              <a:gd name="connsiteX4" fmla="*/ 1722420 w 2315251"/>
              <a:gd name="connsiteY4" fmla="*/ 0 h 1550992"/>
              <a:gd name="connsiteX5" fmla="*/ 1999436 w 2315251"/>
              <a:gd name="connsiteY5" fmla="*/ 0 h 1550992"/>
              <a:gd name="connsiteX6" fmla="*/ 2280549 w 2315251"/>
              <a:gd name="connsiteY6" fmla="*/ 162605 h 1550992"/>
              <a:gd name="connsiteX7" fmla="*/ 2305953 w 2315251"/>
              <a:gd name="connsiteY7" fmla="*/ 257336 h 1550992"/>
              <a:gd name="connsiteX8" fmla="*/ 2280549 w 2315251"/>
              <a:gd name="connsiteY8" fmla="*/ 282740 h 1550992"/>
              <a:gd name="connsiteX9" fmla="*/ 104026 w 2315251"/>
              <a:gd name="connsiteY9" fmla="*/ 1541710 h 1550992"/>
              <a:gd name="connsiteX10" fmla="*/ 69351 w 2315251"/>
              <a:gd name="connsiteY10" fmla="*/ 1550992 h 1550992"/>
              <a:gd name="connsiteX11" fmla="*/ 0 w 2315251"/>
              <a:gd name="connsiteY11" fmla="*/ 1481643 h 1550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15251" h="1550992">
                <a:moveTo>
                  <a:pt x="0" y="0"/>
                </a:moveTo>
                <a:lnTo>
                  <a:pt x="138700" y="0"/>
                </a:lnTo>
                <a:lnTo>
                  <a:pt x="138700" y="1361400"/>
                </a:lnTo>
                <a:lnTo>
                  <a:pt x="2107387" y="222673"/>
                </a:lnTo>
                <a:lnTo>
                  <a:pt x="1722420" y="0"/>
                </a:lnTo>
                <a:lnTo>
                  <a:pt x="1999436" y="0"/>
                </a:lnTo>
                <a:lnTo>
                  <a:pt x="2280549" y="162605"/>
                </a:lnTo>
                <a:cubicBezTo>
                  <a:pt x="2313720" y="181745"/>
                  <a:pt x="2325104" y="224155"/>
                  <a:pt x="2305953" y="257336"/>
                </a:cubicBezTo>
                <a:cubicBezTo>
                  <a:pt x="2299872" y="267889"/>
                  <a:pt x="2291101" y="276648"/>
                  <a:pt x="2280549" y="282740"/>
                </a:cubicBezTo>
                <a:lnTo>
                  <a:pt x="104026" y="1541710"/>
                </a:lnTo>
                <a:cubicBezTo>
                  <a:pt x="93484" y="1547802"/>
                  <a:pt x="81523" y="1551003"/>
                  <a:pt x="69351" y="1550992"/>
                </a:cubicBezTo>
                <a:cubicBezTo>
                  <a:pt x="31049" y="1550992"/>
                  <a:pt x="0" y="1519944"/>
                  <a:pt x="0" y="1481643"/>
                </a:cubicBezTo>
                <a:close/>
              </a:path>
            </a:pathLst>
          </a:custGeom>
          <a:solidFill>
            <a:schemeClr val="accent6"/>
          </a:solidFill>
          <a:ln w="9525" cap="flat">
            <a:noFill/>
            <a:prstDash val="solid"/>
            <a:miter/>
          </a:ln>
        </p:spPr>
        <p:txBody>
          <a:bodyPr rtlCol="0" anchor="ctr"/>
          <a:lstStyle/>
          <a:p>
            <a:endParaRPr lang="en-US" dirty="0"/>
          </a:p>
        </p:txBody>
      </p:sp>
      <p:cxnSp>
        <p:nvCxnSpPr>
          <p:cNvPr id="19" name="Straight Connector 18">
            <a:extLst>
              <a:ext uri="{FF2B5EF4-FFF2-40B4-BE49-F238E27FC236}">
                <a16:creationId xmlns:a16="http://schemas.microsoft.com/office/drawing/2014/main" id="{4B3BCACB-5880-460B-9606-8C433A9AF99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724638" y="1331572"/>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21" name="Freeform: Shape 20">
            <a:extLst>
              <a:ext uri="{FF2B5EF4-FFF2-40B4-BE49-F238E27FC236}">
                <a16:creationId xmlns:a16="http://schemas.microsoft.com/office/drawing/2014/main" id="{88853921-7BC9-4BDE-ACAB-133C683C82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05550" y="4112081"/>
            <a:ext cx="1186451" cy="1771650"/>
          </a:xfrm>
          <a:custGeom>
            <a:avLst/>
            <a:gdLst>
              <a:gd name="connsiteX0" fmla="*/ 61913 w 1186451"/>
              <a:gd name="connsiteY0" fmla="*/ 0 h 1771650"/>
              <a:gd name="connsiteX1" fmla="*/ 1186451 w 1186451"/>
              <a:gd name="connsiteY1" fmla="*/ 0 h 1771650"/>
              <a:gd name="connsiteX2" fmla="*/ 1186451 w 1186451"/>
              <a:gd name="connsiteY2" fmla="*/ 123825 h 1771650"/>
              <a:gd name="connsiteX3" fmla="*/ 123825 w 1186451"/>
              <a:gd name="connsiteY3" fmla="*/ 123825 h 1771650"/>
              <a:gd name="connsiteX4" fmla="*/ 123825 w 1186451"/>
              <a:gd name="connsiteY4" fmla="*/ 1647825 h 1771650"/>
              <a:gd name="connsiteX5" fmla="*/ 1186451 w 1186451"/>
              <a:gd name="connsiteY5" fmla="*/ 1647825 h 1771650"/>
              <a:gd name="connsiteX6" fmla="*/ 1186451 w 1186451"/>
              <a:gd name="connsiteY6" fmla="*/ 1771650 h 1771650"/>
              <a:gd name="connsiteX7" fmla="*/ 61913 w 1186451"/>
              <a:gd name="connsiteY7" fmla="*/ 1771650 h 1771650"/>
              <a:gd name="connsiteX8" fmla="*/ 0 w 1186451"/>
              <a:gd name="connsiteY8" fmla="*/ 1709738 h 1771650"/>
              <a:gd name="connsiteX9" fmla="*/ 0 w 1186451"/>
              <a:gd name="connsiteY9" fmla="*/ 61913 h 1771650"/>
              <a:gd name="connsiteX10" fmla="*/ 61913 w 1186451"/>
              <a:gd name="connsiteY10" fmla="*/ 0 h 177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6451" h="1771650">
                <a:moveTo>
                  <a:pt x="61913" y="0"/>
                </a:moveTo>
                <a:lnTo>
                  <a:pt x="1186451" y="0"/>
                </a:lnTo>
                <a:lnTo>
                  <a:pt x="1186451" y="123825"/>
                </a:lnTo>
                <a:lnTo>
                  <a:pt x="123825" y="123825"/>
                </a:lnTo>
                <a:lnTo>
                  <a:pt x="123825" y="1647825"/>
                </a:lnTo>
                <a:lnTo>
                  <a:pt x="1186451" y="1647825"/>
                </a:lnTo>
                <a:lnTo>
                  <a:pt x="1186451" y="1771650"/>
                </a:lnTo>
                <a:lnTo>
                  <a:pt x="61913" y="1771650"/>
                </a:lnTo>
                <a:cubicBezTo>
                  <a:pt x="27719" y="1771650"/>
                  <a:pt x="0" y="1743932"/>
                  <a:pt x="0" y="1709738"/>
                </a:cubicBez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23" name="Arc 22">
            <a:extLst>
              <a:ext uri="{FF2B5EF4-FFF2-40B4-BE49-F238E27FC236}">
                <a16:creationId xmlns:a16="http://schemas.microsoft.com/office/drawing/2014/main" id="{09192968-3AE7-4470-A61C-97294BB927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992895">
            <a:off x="6086940" y="4145122"/>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5" name="Freeform: Shape 24">
            <a:extLst>
              <a:ext uri="{FF2B5EF4-FFF2-40B4-BE49-F238E27FC236}">
                <a16:creationId xmlns:a16="http://schemas.microsoft.com/office/drawing/2014/main" id="{3AB72E55-43E4-4356-BFE8-E2102CB0B5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4962670"/>
            <a:ext cx="2643352" cy="1895331"/>
          </a:xfrm>
          <a:custGeom>
            <a:avLst/>
            <a:gdLst>
              <a:gd name="connsiteX0" fmla="*/ 1321676 w 2643352"/>
              <a:gd name="connsiteY0" fmla="*/ 0 h 1895331"/>
              <a:gd name="connsiteX1" fmla="*/ 2643352 w 2643352"/>
              <a:gd name="connsiteY1" fmla="*/ 1321676 h 1895331"/>
              <a:gd name="connsiteX2" fmla="*/ 2539488 w 2643352"/>
              <a:gd name="connsiteY2" fmla="*/ 1836132 h 1895331"/>
              <a:gd name="connsiteX3" fmla="*/ 2510970 w 2643352"/>
              <a:gd name="connsiteY3" fmla="*/ 1895331 h 1895331"/>
              <a:gd name="connsiteX4" fmla="*/ 132382 w 2643352"/>
              <a:gd name="connsiteY4" fmla="*/ 1895331 h 1895331"/>
              <a:gd name="connsiteX5" fmla="*/ 103864 w 2643352"/>
              <a:gd name="connsiteY5" fmla="*/ 1836132 h 1895331"/>
              <a:gd name="connsiteX6" fmla="*/ 0 w 2643352"/>
              <a:gd name="connsiteY6" fmla="*/ 1321676 h 1895331"/>
              <a:gd name="connsiteX7" fmla="*/ 1321676 w 2643352"/>
              <a:gd name="connsiteY7" fmla="*/ 0 h 1895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43352" h="1895331">
                <a:moveTo>
                  <a:pt x="1321676" y="0"/>
                </a:moveTo>
                <a:cubicBezTo>
                  <a:pt x="2051617" y="0"/>
                  <a:pt x="2643352" y="591735"/>
                  <a:pt x="2643352" y="1321676"/>
                </a:cubicBezTo>
                <a:cubicBezTo>
                  <a:pt x="2643352" y="1504161"/>
                  <a:pt x="2606369" y="1678009"/>
                  <a:pt x="2539488" y="1836132"/>
                </a:cubicBezTo>
                <a:lnTo>
                  <a:pt x="2510970" y="1895331"/>
                </a:lnTo>
                <a:lnTo>
                  <a:pt x="132382" y="1895331"/>
                </a:lnTo>
                <a:lnTo>
                  <a:pt x="103864" y="1836132"/>
                </a:lnTo>
                <a:cubicBezTo>
                  <a:pt x="36984" y="1678009"/>
                  <a:pt x="0" y="1504161"/>
                  <a:pt x="0" y="1321676"/>
                </a:cubicBezTo>
                <a:cubicBezTo>
                  <a:pt x="0" y="591735"/>
                  <a:pt x="591735" y="0"/>
                  <a:pt x="1321676"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144888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fade">
                                      <p:cBhvr>
                                        <p:cTn id="7" dur="500"/>
                                        <p:tgtEl>
                                          <p:spTgt spid="4">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anim calcmode="lin" valueType="num">
                                      <p:cBhvr additive="base">
                                        <p:cTn id="17"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4">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42"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animEffect transition="in" filter="fade">
                                      <p:cBhvr>
                                        <p:cTn id="23" dur="1000"/>
                                        <p:tgtEl>
                                          <p:spTgt spid="4">
                                            <p:txEl>
                                              <p:pRg st="4" end="4"/>
                                            </p:txEl>
                                          </p:spTgt>
                                        </p:tgtEl>
                                      </p:cBhvr>
                                    </p:animEffect>
                                    <p:anim calcmode="lin" valueType="num">
                                      <p:cBhvr>
                                        <p:cTn id="24" dur="1000" fill="hold"/>
                                        <p:tgtEl>
                                          <p:spTgt spid="4">
                                            <p:txEl>
                                              <p:pRg st="4" end="4"/>
                                            </p:txEl>
                                          </p:spTgt>
                                        </p:tgtEl>
                                        <p:attrNameLst>
                                          <p:attrName>ppt_x</p:attrName>
                                        </p:attrNameLst>
                                      </p:cBhvr>
                                      <p:tavLst>
                                        <p:tav tm="0">
                                          <p:val>
                                            <p:strVal val="#ppt_x"/>
                                          </p:val>
                                        </p:tav>
                                        <p:tav tm="100000">
                                          <p:val>
                                            <p:strVal val="#ppt_x"/>
                                          </p:val>
                                        </p:tav>
                                      </p:tavLst>
                                    </p:anim>
                                    <p:anim calcmode="lin" valueType="num">
                                      <p:cBhvr>
                                        <p:cTn id="25" dur="1000" fill="hold"/>
                                        <p:tgtEl>
                                          <p:spTgt spid="4">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42" presetClass="entr" presetSubtype="0" fill="hold" nodeType="clickEffect">
                                  <p:stCondLst>
                                    <p:cond delay="0"/>
                                  </p:stCondLst>
                                  <p:childTnLst>
                                    <p:set>
                                      <p:cBhvr>
                                        <p:cTn id="29" dur="1" fill="hold">
                                          <p:stCondLst>
                                            <p:cond delay="0"/>
                                          </p:stCondLst>
                                        </p:cTn>
                                        <p:tgtEl>
                                          <p:spTgt spid="4">
                                            <p:txEl>
                                              <p:pRg st="5" end="5"/>
                                            </p:txEl>
                                          </p:spTgt>
                                        </p:tgtEl>
                                        <p:attrNameLst>
                                          <p:attrName>style.visibility</p:attrName>
                                        </p:attrNameLst>
                                      </p:cBhvr>
                                      <p:to>
                                        <p:strVal val="visible"/>
                                      </p:to>
                                    </p:set>
                                    <p:animEffect transition="in" filter="fade">
                                      <p:cBhvr>
                                        <p:cTn id="30" dur="1000"/>
                                        <p:tgtEl>
                                          <p:spTgt spid="4">
                                            <p:txEl>
                                              <p:pRg st="5" end="5"/>
                                            </p:txEl>
                                          </p:spTgt>
                                        </p:tgtEl>
                                      </p:cBhvr>
                                    </p:animEffect>
                                    <p:anim calcmode="lin" valueType="num">
                                      <p:cBhvr>
                                        <p:cTn id="31" dur="1000" fill="hold"/>
                                        <p:tgtEl>
                                          <p:spTgt spid="4">
                                            <p:txEl>
                                              <p:pRg st="5" end="5"/>
                                            </p:txEl>
                                          </p:spTgt>
                                        </p:tgtEl>
                                        <p:attrNameLst>
                                          <p:attrName>ppt_x</p:attrName>
                                        </p:attrNameLst>
                                      </p:cBhvr>
                                      <p:tavLst>
                                        <p:tav tm="0">
                                          <p:val>
                                            <p:strVal val="#ppt_x"/>
                                          </p:val>
                                        </p:tav>
                                        <p:tav tm="100000">
                                          <p:val>
                                            <p:strVal val="#ppt_x"/>
                                          </p:val>
                                        </p:tav>
                                      </p:tavLst>
                                    </p:anim>
                                    <p:anim calcmode="lin" valueType="num">
                                      <p:cBhvr>
                                        <p:cTn id="32" dur="1000" fill="hold"/>
                                        <p:tgtEl>
                                          <p:spTgt spid="4">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42" presetClass="entr" presetSubtype="0" fill="hold"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Effect transition="in" filter="fade">
                                      <p:cBhvr>
                                        <p:cTn id="37" dur="1000"/>
                                        <p:tgtEl>
                                          <p:spTgt spid="4">
                                            <p:txEl>
                                              <p:pRg st="6" end="6"/>
                                            </p:txEl>
                                          </p:spTgt>
                                        </p:tgtEl>
                                      </p:cBhvr>
                                    </p:animEffect>
                                    <p:anim calcmode="lin" valueType="num">
                                      <p:cBhvr>
                                        <p:cTn id="38" dur="1000" fill="hold"/>
                                        <p:tgtEl>
                                          <p:spTgt spid="4">
                                            <p:txEl>
                                              <p:pRg st="6" end="6"/>
                                            </p:txEl>
                                          </p:spTgt>
                                        </p:tgtEl>
                                        <p:attrNameLst>
                                          <p:attrName>ppt_x</p:attrName>
                                        </p:attrNameLst>
                                      </p:cBhvr>
                                      <p:tavLst>
                                        <p:tav tm="0">
                                          <p:val>
                                            <p:strVal val="#ppt_x"/>
                                          </p:val>
                                        </p:tav>
                                        <p:tav tm="100000">
                                          <p:val>
                                            <p:strVal val="#ppt_x"/>
                                          </p:val>
                                        </p:tav>
                                      </p:tavLst>
                                    </p:anim>
                                    <p:anim calcmode="lin" valueType="num">
                                      <p:cBhvr>
                                        <p:cTn id="39" dur="1000" fill="hold"/>
                                        <p:tgtEl>
                                          <p:spTgt spid="4">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16" presetClass="entr" presetSubtype="21" fill="hold" nodeType="clickEffect">
                                  <p:stCondLst>
                                    <p:cond delay="0"/>
                                  </p:stCondLst>
                                  <p:childTnLst>
                                    <p:set>
                                      <p:cBhvr>
                                        <p:cTn id="43" dur="1" fill="hold">
                                          <p:stCondLst>
                                            <p:cond delay="0"/>
                                          </p:stCondLst>
                                        </p:cTn>
                                        <p:tgtEl>
                                          <p:spTgt spid="4">
                                            <p:txEl>
                                              <p:pRg st="7" end="7"/>
                                            </p:txEl>
                                          </p:spTgt>
                                        </p:tgtEl>
                                        <p:attrNameLst>
                                          <p:attrName>style.visibility</p:attrName>
                                        </p:attrNameLst>
                                      </p:cBhvr>
                                      <p:to>
                                        <p:strVal val="visible"/>
                                      </p:to>
                                    </p:set>
                                    <p:animEffect transition="in" filter="barn(inVertical)">
                                      <p:cBhvr>
                                        <p:cTn id="44" dur="500"/>
                                        <p:tgtEl>
                                          <p:spTgt spid="4">
                                            <p:txEl>
                                              <p:pRg st="7" end="7"/>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6" presetClass="entr" presetSubtype="21" fill="hold" nodeType="clickEffect">
                                  <p:stCondLst>
                                    <p:cond delay="0"/>
                                  </p:stCondLst>
                                  <p:childTnLst>
                                    <p:set>
                                      <p:cBhvr>
                                        <p:cTn id="48" dur="1" fill="hold">
                                          <p:stCondLst>
                                            <p:cond delay="0"/>
                                          </p:stCondLst>
                                        </p:cTn>
                                        <p:tgtEl>
                                          <p:spTgt spid="4">
                                            <p:txEl>
                                              <p:pRg st="8" end="8"/>
                                            </p:txEl>
                                          </p:spTgt>
                                        </p:tgtEl>
                                        <p:attrNameLst>
                                          <p:attrName>style.visibility</p:attrName>
                                        </p:attrNameLst>
                                      </p:cBhvr>
                                      <p:to>
                                        <p:strVal val="visible"/>
                                      </p:to>
                                    </p:set>
                                    <p:animEffect transition="in" filter="barn(inVertical)">
                                      <p:cBhvr>
                                        <p:cTn id="49" dur="500"/>
                                        <p:tgtEl>
                                          <p:spTgt spid="4">
                                            <p:txEl>
                                              <p:pRg st="8" end="8"/>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16" presetClass="entr" presetSubtype="21" fill="hold" nodeType="clickEffect">
                                  <p:stCondLst>
                                    <p:cond delay="0"/>
                                  </p:stCondLst>
                                  <p:childTnLst>
                                    <p:set>
                                      <p:cBhvr>
                                        <p:cTn id="53" dur="1" fill="hold">
                                          <p:stCondLst>
                                            <p:cond delay="0"/>
                                          </p:stCondLst>
                                        </p:cTn>
                                        <p:tgtEl>
                                          <p:spTgt spid="4">
                                            <p:txEl>
                                              <p:pRg st="9" end="9"/>
                                            </p:txEl>
                                          </p:spTgt>
                                        </p:tgtEl>
                                        <p:attrNameLst>
                                          <p:attrName>style.visibility</p:attrName>
                                        </p:attrNameLst>
                                      </p:cBhvr>
                                      <p:to>
                                        <p:strVal val="visible"/>
                                      </p:to>
                                    </p:set>
                                    <p:animEffect transition="in" filter="barn(inVertical)">
                                      <p:cBhvr>
                                        <p:cTn id="54" dur="500"/>
                                        <p:tgtEl>
                                          <p:spTgt spid="4">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Slide Background">
            <a:extLst>
              <a:ext uri="{FF2B5EF4-FFF2-40B4-BE49-F238E27FC236}">
                <a16:creationId xmlns:a16="http://schemas.microsoft.com/office/drawing/2014/main" id="{649C91A9-84E7-4BF0-9026-62F01380D8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4959C089-7A02-DC29-59FE-5C6FC9ABBD30}"/>
              </a:ext>
            </a:extLst>
          </p:cNvPr>
          <p:cNvSpPr>
            <a:spLocks noGrp="1"/>
          </p:cNvSpPr>
          <p:nvPr>
            <p:ph type="title"/>
          </p:nvPr>
        </p:nvSpPr>
        <p:spPr>
          <a:xfrm>
            <a:off x="761802" y="762001"/>
            <a:ext cx="4080362" cy="1708242"/>
          </a:xfrm>
        </p:spPr>
        <p:txBody>
          <a:bodyPr anchor="ctr">
            <a:normAutofit/>
          </a:bodyPr>
          <a:lstStyle/>
          <a:p>
            <a:r>
              <a:rPr lang="en-US" sz="4000"/>
              <a:t>4. Faster R-CNN</a:t>
            </a:r>
          </a:p>
        </p:txBody>
      </p:sp>
      <p:sp>
        <p:nvSpPr>
          <p:cNvPr id="3" name="Content Placeholder 2">
            <a:extLst>
              <a:ext uri="{FF2B5EF4-FFF2-40B4-BE49-F238E27FC236}">
                <a16:creationId xmlns:a16="http://schemas.microsoft.com/office/drawing/2014/main" id="{B6AD7900-AB75-F1D1-C8B2-9DAC5E50F7A0}"/>
              </a:ext>
            </a:extLst>
          </p:cNvPr>
          <p:cNvSpPr>
            <a:spLocks noGrp="1"/>
          </p:cNvSpPr>
          <p:nvPr>
            <p:ph idx="1"/>
          </p:nvPr>
        </p:nvSpPr>
        <p:spPr>
          <a:xfrm>
            <a:off x="761803" y="2470244"/>
            <a:ext cx="4080361" cy="3769834"/>
          </a:xfrm>
        </p:spPr>
        <p:txBody>
          <a:bodyPr anchor="ctr">
            <a:normAutofit/>
          </a:bodyPr>
          <a:lstStyle/>
          <a:p>
            <a:pPr marL="0" indent="0">
              <a:buNone/>
            </a:pPr>
            <a:r>
              <a:rPr lang="en-US" sz="2000" b="1" dirty="0"/>
              <a:t>B2: </a:t>
            </a:r>
            <a:r>
              <a:rPr lang="en-US" sz="2000" b="1" dirty="0" err="1"/>
              <a:t>Thêm</a:t>
            </a:r>
            <a:r>
              <a:rPr lang="en-US" sz="2000" b="1" dirty="0"/>
              <a:t> A </a:t>
            </a:r>
            <a:r>
              <a:rPr lang="en-US" sz="2000" b="1" dirty="0" err="1"/>
              <a:t>vào</a:t>
            </a:r>
            <a:r>
              <a:rPr lang="en-US" sz="2000" b="1" dirty="0"/>
              <a:t> </a:t>
            </a:r>
            <a:r>
              <a:rPr lang="en-US" sz="2000" b="1" dirty="0" err="1"/>
              <a:t>tập</a:t>
            </a:r>
            <a:r>
              <a:rPr lang="en-US" sz="2000" b="1" dirty="0"/>
              <a:t> output</a:t>
            </a:r>
          </a:p>
          <a:p>
            <a:pPr marL="0" indent="0">
              <a:buNone/>
            </a:pPr>
            <a:r>
              <a:rPr lang="en-US" sz="2000" b="1" dirty="0"/>
              <a:t>B3</a:t>
            </a:r>
            <a:r>
              <a:rPr lang="en-US" sz="2000" dirty="0"/>
              <a:t>: </a:t>
            </a:r>
            <a:r>
              <a:rPr lang="en-US" sz="2000" dirty="0" err="1"/>
              <a:t>Loại</a:t>
            </a:r>
            <a:r>
              <a:rPr lang="en-US" sz="2000" dirty="0"/>
              <a:t> </a:t>
            </a:r>
            <a:r>
              <a:rPr lang="en-US" sz="2000" dirty="0" err="1"/>
              <a:t>bỏ</a:t>
            </a:r>
            <a:r>
              <a:rPr lang="en-US" sz="2000" dirty="0"/>
              <a:t> A </a:t>
            </a:r>
            <a:r>
              <a:rPr lang="en-US" sz="2000" dirty="0" err="1"/>
              <a:t>và</a:t>
            </a:r>
            <a:r>
              <a:rPr lang="en-US" sz="2000" dirty="0"/>
              <a:t> </a:t>
            </a:r>
            <a:r>
              <a:rPr lang="en-US" sz="2000" dirty="0" err="1"/>
              <a:t>các</a:t>
            </a:r>
            <a:r>
              <a:rPr lang="en-US" sz="2000" dirty="0"/>
              <a:t> Anchor Box </a:t>
            </a:r>
            <a:r>
              <a:rPr lang="en-US" sz="2000" dirty="0" err="1"/>
              <a:t>trong</a:t>
            </a:r>
            <a:r>
              <a:rPr lang="en-US" sz="2000" dirty="0"/>
              <a:t> </a:t>
            </a:r>
            <a:r>
              <a:rPr lang="en-US" sz="2000" dirty="0" err="1"/>
              <a:t>tập</a:t>
            </a:r>
            <a:r>
              <a:rPr lang="en-US" sz="2000" dirty="0"/>
              <a:t> Input </a:t>
            </a:r>
            <a:r>
              <a:rPr lang="en-US" sz="2000" dirty="0" err="1"/>
              <a:t>mà</a:t>
            </a:r>
            <a:r>
              <a:rPr lang="en-US" sz="2000" dirty="0"/>
              <a:t> </a:t>
            </a:r>
            <a:r>
              <a:rPr lang="en-US" sz="2000" dirty="0" err="1"/>
              <a:t>có</a:t>
            </a:r>
            <a:r>
              <a:rPr lang="en-US" sz="2000" dirty="0"/>
              <a:t> </a:t>
            </a:r>
            <a:r>
              <a:rPr lang="en-US" sz="2000" b="1" dirty="0" err="1"/>
              <a:t>IoU</a:t>
            </a:r>
            <a:r>
              <a:rPr lang="en-US" sz="2000" b="1" dirty="0"/>
              <a:t> &gt; threshold(</a:t>
            </a:r>
            <a:r>
              <a:rPr lang="en-US" sz="2000" b="1" dirty="0" err="1"/>
              <a:t>eg</a:t>
            </a:r>
            <a:r>
              <a:rPr lang="en-US" sz="2000" b="1" dirty="0"/>
              <a:t> threshold = 0.5) </a:t>
            </a:r>
            <a:r>
              <a:rPr lang="en-US" sz="2000" dirty="0" err="1"/>
              <a:t>ra</a:t>
            </a:r>
            <a:r>
              <a:rPr lang="en-US" sz="2000" dirty="0"/>
              <a:t> </a:t>
            </a:r>
            <a:r>
              <a:rPr lang="en-US" sz="2000" dirty="0" err="1"/>
              <a:t>khỏi</a:t>
            </a:r>
            <a:r>
              <a:rPr lang="en-US" sz="2000" dirty="0"/>
              <a:t> </a:t>
            </a:r>
            <a:r>
              <a:rPr lang="en-US" sz="2000" dirty="0" err="1"/>
              <a:t>tập</a:t>
            </a:r>
            <a:r>
              <a:rPr lang="en-US" sz="2000" dirty="0"/>
              <a:t> input</a:t>
            </a:r>
          </a:p>
          <a:p>
            <a:pPr marL="0" indent="0">
              <a:buNone/>
            </a:pPr>
            <a:r>
              <a:rPr lang="en-US" sz="2000" b="1" dirty="0"/>
              <a:t>B4: </a:t>
            </a:r>
            <a:r>
              <a:rPr lang="en-US" sz="2000" b="1" dirty="0" err="1"/>
              <a:t>Lặp</a:t>
            </a:r>
            <a:r>
              <a:rPr lang="en-US" sz="2000" b="1" dirty="0"/>
              <a:t> </a:t>
            </a:r>
            <a:r>
              <a:rPr lang="en-US" sz="2000" b="1" dirty="0" err="1"/>
              <a:t>lại</a:t>
            </a:r>
            <a:r>
              <a:rPr lang="en-US" sz="2000" b="1" dirty="0"/>
              <a:t> </a:t>
            </a:r>
            <a:r>
              <a:rPr lang="en-US" sz="2000" b="1" dirty="0" err="1"/>
              <a:t>quá</a:t>
            </a:r>
            <a:r>
              <a:rPr lang="en-US" sz="2000" b="1" dirty="0"/>
              <a:t> </a:t>
            </a:r>
            <a:r>
              <a:rPr lang="en-US" sz="2000" b="1" dirty="0" err="1"/>
              <a:t>trình</a:t>
            </a:r>
            <a:r>
              <a:rPr lang="en-US" sz="2000" b="1" dirty="0"/>
              <a:t> </a:t>
            </a:r>
            <a:r>
              <a:rPr lang="en-US" sz="2000" dirty="0" err="1"/>
              <a:t>như</a:t>
            </a:r>
            <a:r>
              <a:rPr lang="en-US" sz="2000" dirty="0"/>
              <a:t> </a:t>
            </a:r>
            <a:r>
              <a:rPr lang="en-US" sz="2000" dirty="0" err="1"/>
              <a:t>trên</a:t>
            </a:r>
            <a:r>
              <a:rPr lang="en-US" sz="2000" dirty="0"/>
              <a:t> </a:t>
            </a:r>
            <a:r>
              <a:rPr lang="en-US" sz="2000" dirty="0" err="1"/>
              <a:t>cho</a:t>
            </a:r>
            <a:r>
              <a:rPr lang="en-US" sz="2000" dirty="0"/>
              <a:t> </a:t>
            </a:r>
            <a:r>
              <a:rPr lang="en-US" sz="2000" dirty="0" err="1"/>
              <a:t>đến</a:t>
            </a:r>
            <a:r>
              <a:rPr lang="en-US" sz="2000" dirty="0"/>
              <a:t> </a:t>
            </a:r>
            <a:r>
              <a:rPr lang="en-US" sz="2000" dirty="0" err="1"/>
              <a:t>khi</a:t>
            </a:r>
            <a:r>
              <a:rPr lang="en-US" sz="2000" dirty="0"/>
              <a:t> </a:t>
            </a:r>
            <a:r>
              <a:rPr lang="en-US" sz="2000" b="1" dirty="0" err="1"/>
              <a:t>không</a:t>
            </a:r>
            <a:r>
              <a:rPr lang="en-US" sz="2000" b="1" dirty="0"/>
              <a:t> </a:t>
            </a:r>
            <a:r>
              <a:rPr lang="en-US" sz="2000" b="1" dirty="0" err="1"/>
              <a:t>còn</a:t>
            </a:r>
            <a:r>
              <a:rPr lang="en-US" sz="2000" b="1" dirty="0"/>
              <a:t> anchor box </a:t>
            </a:r>
            <a:r>
              <a:rPr lang="en-US" sz="2000" b="1" dirty="0" err="1"/>
              <a:t>nào</a:t>
            </a:r>
            <a:r>
              <a:rPr lang="en-US" sz="2000" b="1" dirty="0"/>
              <a:t> </a:t>
            </a:r>
            <a:r>
              <a:rPr lang="en-US" sz="2000" b="1" dirty="0" err="1"/>
              <a:t>cần</a:t>
            </a:r>
            <a:r>
              <a:rPr lang="en-US" sz="2000" b="1" dirty="0"/>
              <a:t> </a:t>
            </a:r>
            <a:r>
              <a:rPr lang="en-US" sz="2000" b="1" dirty="0" err="1"/>
              <a:t>xử</a:t>
            </a:r>
            <a:r>
              <a:rPr lang="en-US" sz="2000" b="1" dirty="0"/>
              <a:t> </a:t>
            </a:r>
            <a:r>
              <a:rPr lang="en-US" sz="2000" b="1" dirty="0" err="1"/>
              <a:t>lý</a:t>
            </a:r>
            <a:r>
              <a:rPr lang="en-US" sz="2000" dirty="0"/>
              <a:t>. </a:t>
            </a:r>
          </a:p>
          <a:p>
            <a:pPr marL="0" indent="0">
              <a:buNone/>
            </a:pPr>
            <a:r>
              <a:rPr lang="en-US" sz="2000" b="1" dirty="0" err="1"/>
              <a:t>Kết</a:t>
            </a:r>
            <a:r>
              <a:rPr lang="en-US" sz="2000" b="1" dirty="0"/>
              <a:t> </a:t>
            </a:r>
            <a:r>
              <a:rPr lang="en-US" sz="2000" b="1" dirty="0" err="1"/>
              <a:t>quả</a:t>
            </a:r>
            <a:r>
              <a:rPr lang="en-US" sz="2000" dirty="0"/>
              <a:t>: </a:t>
            </a:r>
            <a:r>
              <a:rPr lang="en-US" sz="2000" dirty="0" err="1"/>
              <a:t>Chỉ</a:t>
            </a:r>
            <a:r>
              <a:rPr lang="en-US" sz="2000" dirty="0"/>
              <a:t> </a:t>
            </a:r>
            <a:r>
              <a:rPr lang="en-US" sz="2000" dirty="0" err="1"/>
              <a:t>giữ</a:t>
            </a:r>
            <a:r>
              <a:rPr lang="en-US" sz="2000" dirty="0"/>
              <a:t> </a:t>
            </a:r>
            <a:r>
              <a:rPr lang="en-US" sz="2000" dirty="0" err="1"/>
              <a:t>lại</a:t>
            </a:r>
            <a:r>
              <a:rPr lang="en-US" sz="2000" dirty="0"/>
              <a:t> bounding box </a:t>
            </a:r>
            <a:r>
              <a:rPr lang="en-US" sz="2000" dirty="0" err="1"/>
              <a:t>tốt</a:t>
            </a:r>
            <a:r>
              <a:rPr lang="en-US" sz="2000" dirty="0"/>
              <a:t> </a:t>
            </a:r>
            <a:r>
              <a:rPr lang="en-US" sz="2000" dirty="0" err="1"/>
              <a:t>nhất</a:t>
            </a:r>
            <a:r>
              <a:rPr lang="en-US" sz="2000" dirty="0"/>
              <a:t> </a:t>
            </a:r>
            <a:r>
              <a:rPr lang="en-US" sz="2000" dirty="0" err="1"/>
              <a:t>cho</a:t>
            </a:r>
            <a:r>
              <a:rPr lang="en-US" sz="2000" dirty="0"/>
              <a:t> </a:t>
            </a:r>
            <a:r>
              <a:rPr lang="en-US" sz="2000" dirty="0" err="1"/>
              <a:t>mỗi</a:t>
            </a:r>
            <a:r>
              <a:rPr lang="en-US" sz="2000" dirty="0"/>
              <a:t> </a:t>
            </a:r>
            <a:r>
              <a:rPr lang="en-US" sz="2000" dirty="0" err="1"/>
              <a:t>đối</a:t>
            </a:r>
            <a:r>
              <a:rPr lang="en-US" sz="2000" dirty="0"/>
              <a:t> </a:t>
            </a:r>
            <a:r>
              <a:rPr lang="en-US" sz="2000" dirty="0" err="1"/>
              <a:t>tượng</a:t>
            </a:r>
            <a:r>
              <a:rPr lang="en-US" sz="2000" dirty="0"/>
              <a:t>. </a:t>
            </a:r>
          </a:p>
        </p:txBody>
      </p:sp>
      <p:sp>
        <p:nvSpPr>
          <p:cNvPr id="17" name="Rectangle 16">
            <a:extLst>
              <a:ext uri="{FF2B5EF4-FFF2-40B4-BE49-F238E27FC236}">
                <a16:creationId xmlns:a16="http://schemas.microsoft.com/office/drawing/2014/main" id="{9B47378D-AD27-45D0-8C1C-5B1098DCC0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0200" y="0"/>
            <a:ext cx="6781799" cy="6858000"/>
          </a:xfrm>
          <a:prstGeom prst="rect">
            <a:avLst/>
          </a:prstGeom>
          <a:solidFill>
            <a:srgbClr val="FFFFFF"/>
          </a:solidFill>
          <a:ln>
            <a:noFill/>
          </a:ln>
          <a:effectLst>
            <a:outerShdw blurRad="177800" dist="215900" dir="8520000" sx="94000" sy="94000" algn="t" rotWithShape="0">
              <a:srgbClr val="000000">
                <a:alpha val="1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screenshot of a computer&#10;&#10;AI-generated content may be incorrect.">
            <a:extLst>
              <a:ext uri="{FF2B5EF4-FFF2-40B4-BE49-F238E27FC236}">
                <a16:creationId xmlns:a16="http://schemas.microsoft.com/office/drawing/2014/main" id="{5D656B8F-3BF6-23E1-A4EE-E8DA55D8AA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1602038"/>
            <a:ext cx="5334197" cy="3653925"/>
          </a:xfrm>
          <a:prstGeom prst="rect">
            <a:avLst/>
          </a:prstGeom>
        </p:spPr>
      </p:pic>
    </p:spTree>
    <p:extLst>
      <p:ext uri="{BB962C8B-B14F-4D97-AF65-F5344CB8AC3E}">
        <p14:creationId xmlns:p14="http://schemas.microsoft.com/office/powerpoint/2010/main" val="50594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62" name="Rectangle 2061">
            <a:extLst>
              <a:ext uri="{FF2B5EF4-FFF2-40B4-BE49-F238E27FC236}">
                <a16:creationId xmlns:a16="http://schemas.microsoft.com/office/drawing/2014/main" id="{11B2B030-4738-4359-9E46-144B7C8BFF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7" y="8300"/>
            <a:ext cx="12193117" cy="6849700"/>
          </a:xfrm>
          <a:prstGeom prst="rect">
            <a:avLst/>
          </a:prstGeom>
          <a:solidFill>
            <a:schemeClr val="bg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2064" name="Rectangle 2063">
            <a:extLst>
              <a:ext uri="{FF2B5EF4-FFF2-40B4-BE49-F238E27FC236}">
                <a16:creationId xmlns:a16="http://schemas.microsoft.com/office/drawing/2014/main" id="{E722B2DD-E14D-4972-9D98-5D6E61B1B2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144310"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2" name="Picture 4" descr="thank-you-meme-05 -">
            <a:extLst>
              <a:ext uri="{FF2B5EF4-FFF2-40B4-BE49-F238E27FC236}">
                <a16:creationId xmlns:a16="http://schemas.microsoft.com/office/drawing/2014/main" id="{39C9B4CA-BAAE-8FCE-FD75-D13382E3C87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b="6137"/>
          <a:stretch/>
        </p:blipFill>
        <p:spPr bwMode="auto">
          <a:xfrm>
            <a:off x="20" y="10"/>
            <a:ext cx="12191980" cy="68662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22760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4" name="Rectangle 63">
            <a:extLst>
              <a:ext uri="{FF2B5EF4-FFF2-40B4-BE49-F238E27FC236}">
                <a16:creationId xmlns:a16="http://schemas.microsoft.com/office/drawing/2014/main" id="{6B5E2835-4E47-45B3-9CFE-732FF7B054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person riding a horse with a dog and a truck&#10;&#10;Description automatically generated">
            <a:extLst>
              <a:ext uri="{FF2B5EF4-FFF2-40B4-BE49-F238E27FC236}">
                <a16:creationId xmlns:a16="http://schemas.microsoft.com/office/drawing/2014/main" id="{84ED4064-1CCE-0EB6-5D87-733FB1B4F15A}"/>
              </a:ext>
            </a:extLst>
          </p:cNvPr>
          <p:cNvPicPr>
            <a:picLocks noChangeAspect="1"/>
          </p:cNvPicPr>
          <p:nvPr/>
        </p:nvPicPr>
        <p:blipFill>
          <a:blip r:embed="rId2">
            <a:extLst>
              <a:ext uri="{28A0092B-C50C-407E-A947-70E740481C1C}">
                <a14:useLocalDpi xmlns:a14="http://schemas.microsoft.com/office/drawing/2010/main" val="0"/>
              </a:ext>
            </a:extLst>
          </a:blip>
          <a:srcRect r="823" b="-1"/>
          <a:stretch/>
        </p:blipFill>
        <p:spPr>
          <a:xfrm>
            <a:off x="3242695" y="10"/>
            <a:ext cx="8949307" cy="6857990"/>
          </a:xfrm>
          <a:custGeom>
            <a:avLst/>
            <a:gdLst/>
            <a:ahLst/>
            <a:cxnLst/>
            <a:rect l="l" t="t" r="r" b="b"/>
            <a:pathLst>
              <a:path w="8949307" h="6858000">
                <a:moveTo>
                  <a:pt x="0" y="0"/>
                </a:moveTo>
                <a:lnTo>
                  <a:pt x="8949307" y="0"/>
                </a:lnTo>
                <a:lnTo>
                  <a:pt x="8949307" y="6858000"/>
                </a:lnTo>
                <a:lnTo>
                  <a:pt x="0" y="6858000"/>
                </a:lnTo>
                <a:lnTo>
                  <a:pt x="62983" y="6788730"/>
                </a:lnTo>
                <a:cubicBezTo>
                  <a:pt x="773509" y="5928900"/>
                  <a:pt x="1212979" y="4741056"/>
                  <a:pt x="1212979" y="3429000"/>
                </a:cubicBezTo>
                <a:cubicBezTo>
                  <a:pt x="1212979" y="2116944"/>
                  <a:pt x="773509" y="929100"/>
                  <a:pt x="62983" y="69271"/>
                </a:cubicBezTo>
                <a:close/>
              </a:path>
            </a:pathLst>
          </a:custGeom>
        </p:spPr>
      </p:pic>
      <p:sp useBgFill="1">
        <p:nvSpPr>
          <p:cNvPr id="66" name="Freeform: Shape 65">
            <a:extLst>
              <a:ext uri="{FF2B5EF4-FFF2-40B4-BE49-F238E27FC236}">
                <a16:creationId xmlns:a16="http://schemas.microsoft.com/office/drawing/2014/main" id="{5B45AD5D-AA52-4F7B-9362-576A39AD9E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D5D5D5"/>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73" name="Freeform: Shape 72">
            <a:extLst>
              <a:ext uri="{FF2B5EF4-FFF2-40B4-BE49-F238E27FC236}">
                <a16:creationId xmlns:a16="http://schemas.microsoft.com/office/drawing/2014/main" id="{AEDD7960-4866-4399-BEF6-DD1431AB4E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DA791FD-92C7-2246-8B6E-F621C54A928B}"/>
              </a:ext>
            </a:extLst>
          </p:cNvPr>
          <p:cNvSpPr>
            <a:spLocks noGrp="1"/>
          </p:cNvSpPr>
          <p:nvPr>
            <p:ph type="title"/>
          </p:nvPr>
        </p:nvSpPr>
        <p:spPr>
          <a:xfrm>
            <a:off x="371094" y="1161288"/>
            <a:ext cx="3438144" cy="1125728"/>
          </a:xfrm>
        </p:spPr>
        <p:txBody>
          <a:bodyPr anchor="b">
            <a:normAutofit/>
          </a:bodyPr>
          <a:lstStyle/>
          <a:p>
            <a:r>
              <a:rPr lang="en-US" sz="2800"/>
              <a:t>1. Giới thiệu bài toán Object Detection</a:t>
            </a:r>
          </a:p>
        </p:txBody>
      </p:sp>
      <p:sp>
        <p:nvSpPr>
          <p:cNvPr id="74" name="Rectangle 73">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72" name="Rectangle 71">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375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7" name="Content Placeholder 6">
            <a:extLst>
              <a:ext uri="{FF2B5EF4-FFF2-40B4-BE49-F238E27FC236}">
                <a16:creationId xmlns:a16="http://schemas.microsoft.com/office/drawing/2014/main" id="{796B3C02-3E4D-CED1-AFA9-9BCCE5A7A4F8}"/>
              </a:ext>
            </a:extLst>
          </p:cNvPr>
          <p:cNvSpPr>
            <a:spLocks noGrp="1"/>
          </p:cNvSpPr>
          <p:nvPr>
            <p:ph idx="1"/>
          </p:nvPr>
        </p:nvSpPr>
        <p:spPr>
          <a:xfrm>
            <a:off x="371094" y="2718054"/>
            <a:ext cx="3438906" cy="3207258"/>
          </a:xfrm>
        </p:spPr>
        <p:txBody>
          <a:bodyPr anchor="t">
            <a:normAutofit/>
          </a:bodyPr>
          <a:lstStyle/>
          <a:p>
            <a:pPr marL="0" indent="0">
              <a:buNone/>
            </a:pPr>
            <a:r>
              <a:rPr lang="en-US" sz="1300"/>
              <a:t>Bài toán Object Detection sẽ có </a:t>
            </a:r>
            <a:r>
              <a:rPr lang="en-US" sz="1300" b="1"/>
              <a:t>input</a:t>
            </a:r>
            <a:r>
              <a:rPr lang="en-US" sz="1300"/>
              <a:t> là ảnh màu và </a:t>
            </a:r>
            <a:r>
              <a:rPr lang="en-US" sz="1300" b="1"/>
              <a:t>output</a:t>
            </a:r>
            <a:r>
              <a:rPr lang="en-US" sz="1300"/>
              <a:t> là vị trí của các đối tượng xung quanh. Nó sẽ bao gồm 2 bài toán nhỏ</a:t>
            </a:r>
          </a:p>
          <a:p>
            <a:pPr marL="0" indent="0">
              <a:buNone/>
            </a:pPr>
            <a:r>
              <a:rPr lang="en-US" sz="1300"/>
              <a:t>+ Xác định các bounding box xung quanh đối tượng</a:t>
            </a:r>
          </a:p>
          <a:p>
            <a:pPr marL="0" indent="0">
              <a:buNone/>
            </a:pPr>
            <a:r>
              <a:rPr lang="en-US" sz="1300"/>
              <a:t>+ Với mỗi bounding box thì cần phải xem đấy là phân loại đối tượng gì (chó, ngựa, mèo,ô tô…) với bao nhiêu phần trăm chắc chắn.</a:t>
            </a:r>
          </a:p>
          <a:p>
            <a:pPr marL="0" indent="0">
              <a:buNone/>
            </a:pPr>
            <a:r>
              <a:rPr lang="en-US" sz="1300"/>
              <a:t>Vì không biết trước đó có bao nhiêu đối tượng trong ảnh, nên không thiết kế được output layer hiệu quả</a:t>
            </a:r>
          </a:p>
          <a:p>
            <a:pPr marL="0" indent="0">
              <a:buNone/>
            </a:pPr>
            <a:r>
              <a:rPr lang="en-US" sz="1300"/>
              <a:t>-&gt; </a:t>
            </a:r>
            <a:r>
              <a:rPr lang="en-US" sz="1300" b="1"/>
              <a:t>Mô hình CNN truyền thống không áp dụng được-&gt; R-CNN( region convolutional neural network) ra đời </a:t>
            </a:r>
          </a:p>
        </p:txBody>
      </p:sp>
    </p:spTree>
    <p:extLst>
      <p:ext uri="{BB962C8B-B14F-4D97-AF65-F5344CB8AC3E}">
        <p14:creationId xmlns:p14="http://schemas.microsoft.com/office/powerpoint/2010/main" val="3777951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7">
                                            <p:txEl>
                                              <p:pRg st="1" end="1"/>
                                            </p:txEl>
                                          </p:spTgt>
                                        </p:tgtEl>
                                        <p:attrNameLst>
                                          <p:attrName>style.visibility</p:attrName>
                                        </p:attrNameLst>
                                      </p:cBhvr>
                                      <p:to>
                                        <p:strVal val="visible"/>
                                      </p:to>
                                    </p:set>
                                    <p:animEffect transition="in" filter="fade">
                                      <p:cBhvr>
                                        <p:cTn id="13" dur="500"/>
                                        <p:tgtEl>
                                          <p:spTgt spid="7">
                                            <p:txEl>
                                              <p:pRg st="1" end="1"/>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7">
                                            <p:txEl>
                                              <p:pRg st="2" end="2"/>
                                            </p:txEl>
                                          </p:spTgt>
                                        </p:tgtEl>
                                        <p:attrNameLst>
                                          <p:attrName>style.visibility</p:attrName>
                                        </p:attrNameLst>
                                      </p:cBhvr>
                                      <p:to>
                                        <p:strVal val="visible"/>
                                      </p:to>
                                    </p:set>
                                    <p:animEffect transition="in" filter="fade">
                                      <p:cBhvr>
                                        <p:cTn id="18" dur="500"/>
                                        <p:tgtEl>
                                          <p:spTgt spid="7">
                                            <p:txEl>
                                              <p:pRg st="2" end="2"/>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7">
                                            <p:txEl>
                                              <p:pRg st="3" end="3"/>
                                            </p:txEl>
                                          </p:spTgt>
                                        </p:tgtEl>
                                        <p:attrNameLst>
                                          <p:attrName>style.visibility</p:attrName>
                                        </p:attrNameLst>
                                      </p:cBhvr>
                                      <p:to>
                                        <p:strVal val="visible"/>
                                      </p:to>
                                    </p:set>
                                    <p:animEffect transition="in" filter="fade">
                                      <p:cBhvr>
                                        <p:cTn id="23" dur="500"/>
                                        <p:tgtEl>
                                          <p:spTgt spid="7">
                                            <p:txEl>
                                              <p:pRg st="3" end="3"/>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7">
                                            <p:txEl>
                                              <p:pRg st="4" end="4"/>
                                            </p:txEl>
                                          </p:spTgt>
                                        </p:tgtEl>
                                        <p:attrNameLst>
                                          <p:attrName>style.visibility</p:attrName>
                                        </p:attrNameLst>
                                      </p:cBhvr>
                                      <p:to>
                                        <p:strVal val="visible"/>
                                      </p:to>
                                    </p:set>
                                    <p:animEffect transition="in" filter="fade">
                                      <p:cBhvr>
                                        <p:cTn id="28" dur="1000"/>
                                        <p:tgtEl>
                                          <p:spTgt spid="7">
                                            <p:txEl>
                                              <p:pRg st="4" end="4"/>
                                            </p:txEl>
                                          </p:spTgt>
                                        </p:tgtEl>
                                      </p:cBhvr>
                                    </p:animEffect>
                                    <p:anim calcmode="lin" valueType="num">
                                      <p:cBhvr>
                                        <p:cTn id="29" dur="1000" fill="hold"/>
                                        <p:tgtEl>
                                          <p:spTgt spid="7">
                                            <p:txEl>
                                              <p:pRg st="4" end="4"/>
                                            </p:txEl>
                                          </p:spTgt>
                                        </p:tgtEl>
                                        <p:attrNameLst>
                                          <p:attrName>ppt_x</p:attrName>
                                        </p:attrNameLst>
                                      </p:cBhvr>
                                      <p:tavLst>
                                        <p:tav tm="0">
                                          <p:val>
                                            <p:strVal val="#ppt_x"/>
                                          </p:val>
                                        </p:tav>
                                        <p:tav tm="100000">
                                          <p:val>
                                            <p:strVal val="#ppt_x"/>
                                          </p:val>
                                        </p:tav>
                                      </p:tavLst>
                                    </p:anim>
                                    <p:anim calcmode="lin" valueType="num">
                                      <p:cBhvr>
                                        <p:cTn id="30" dur="1000" fill="hold"/>
                                        <p:tgtEl>
                                          <p:spTgt spid="7">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E30439A-8A5B-46EC-8283-9B6B031D40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CEAD642-85CF-4750-8432-7C80C901F0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7"/>
            <a:ext cx="12192001" cy="6858000"/>
          </a:xfrm>
          <a:prstGeom prst="rect">
            <a:avLst/>
          </a:prstGeom>
          <a:gradFill>
            <a:gsLst>
              <a:gs pos="0">
                <a:srgbClr val="000000"/>
              </a:gs>
              <a:gs pos="100000">
                <a:schemeClr val="accent1">
                  <a:lumMod val="75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A33EEAE-15D5-4119-8C1E-89D943F911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455521" y="-1720"/>
            <a:ext cx="11750040" cy="6840685"/>
          </a:xfrm>
          <a:prstGeom prst="rect">
            <a:avLst/>
          </a:prstGeom>
          <a:gradFill>
            <a:gsLst>
              <a:gs pos="21000">
                <a:schemeClr val="accent1">
                  <a:lumMod val="50000"/>
                  <a:alpha val="61000"/>
                </a:schemeClr>
              </a:gs>
              <a:gs pos="100000">
                <a:schemeClr val="accent1">
                  <a:alpha val="0"/>
                </a:schemeClr>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30D8B3B-9B80-4025-B934-26DC7D7CD2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6054" y="-1291"/>
            <a:ext cx="3608179" cy="6858864"/>
          </a:xfrm>
          <a:prstGeom prst="rect">
            <a:avLst/>
          </a:prstGeom>
          <a:gradFill>
            <a:gsLst>
              <a:gs pos="0">
                <a:schemeClr val="accent1">
                  <a:lumMod val="75000"/>
                  <a:alpha val="0"/>
                </a:schemeClr>
              </a:gs>
              <a:gs pos="99000">
                <a:srgbClr val="000000">
                  <a:alpha val="41000"/>
                </a:srgb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B5A1B09C-1565-46F8-B70F-621C5EB48A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5274173">
            <a:off x="6059728" y="779270"/>
            <a:ext cx="4967533" cy="4988390"/>
          </a:xfrm>
          <a:prstGeom prst="ellipse">
            <a:avLst/>
          </a:prstGeom>
          <a:gradFill>
            <a:gsLst>
              <a:gs pos="0">
                <a:schemeClr val="accent1">
                  <a:alpha val="24000"/>
                </a:schemeClr>
              </a:gs>
              <a:gs pos="79000">
                <a:schemeClr val="accent1">
                  <a:lumMod val="60000"/>
                  <a:lumOff val="4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B3F7DC0-E95A-6F2D-B37B-300ABC269E60}"/>
              </a:ext>
            </a:extLst>
          </p:cNvPr>
          <p:cNvSpPr>
            <a:spLocks noGrp="1"/>
          </p:cNvSpPr>
          <p:nvPr>
            <p:ph type="title"/>
          </p:nvPr>
        </p:nvSpPr>
        <p:spPr>
          <a:xfrm>
            <a:off x="1386865" y="818984"/>
            <a:ext cx="6596245" cy="3268520"/>
          </a:xfrm>
        </p:spPr>
        <p:txBody>
          <a:bodyPr vert="horz" lIns="91440" tIns="45720" rIns="91440" bIns="45720" rtlCol="0" anchor="b">
            <a:normAutofit/>
          </a:bodyPr>
          <a:lstStyle/>
          <a:p>
            <a:pPr algn="ctr"/>
            <a:r>
              <a:rPr lang="en-US" sz="4800" kern="1200" dirty="0">
                <a:solidFill>
                  <a:srgbClr val="FFFFFF"/>
                </a:solidFill>
                <a:latin typeface="+mj-lt"/>
                <a:ea typeface="+mj-ea"/>
                <a:cs typeface="+mj-cs"/>
              </a:rPr>
              <a:t>                      2. R-CNN</a:t>
            </a:r>
          </a:p>
        </p:txBody>
      </p:sp>
      <p:sp>
        <p:nvSpPr>
          <p:cNvPr id="18" name="Rectangle 17">
            <a:extLst>
              <a:ext uri="{FF2B5EF4-FFF2-40B4-BE49-F238E27FC236}">
                <a16:creationId xmlns:a16="http://schemas.microsoft.com/office/drawing/2014/main" id="{8C516CC8-80AC-446C-A56E-9F54B72104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6314" y="4480038"/>
            <a:ext cx="12179371" cy="2377962"/>
          </a:xfrm>
          <a:prstGeom prst="rect">
            <a:avLst/>
          </a:prstGeom>
          <a:gradFill>
            <a:gsLst>
              <a:gs pos="0">
                <a:schemeClr val="accent1">
                  <a:lumMod val="75000"/>
                  <a:alpha val="50000"/>
                </a:schemeClr>
              </a:gs>
              <a:gs pos="99000">
                <a:srgbClr val="000000">
                  <a:alpha val="34000"/>
                </a:srgb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53947E58-F088-49F1-A3D1-DEA690192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6967085" y="1632660"/>
            <a:ext cx="6857572" cy="3592258"/>
          </a:xfrm>
          <a:prstGeom prst="rect">
            <a:avLst/>
          </a:prstGeom>
          <a:gradFill>
            <a:gsLst>
              <a:gs pos="0">
                <a:schemeClr val="accent1">
                  <a:lumMod val="75000"/>
                  <a:alpha val="50000"/>
                </a:schemeClr>
              </a:gs>
              <a:gs pos="99000">
                <a:srgbClr val="000000">
                  <a:alpha val="0"/>
                </a:srgb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068276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394B70F-8E29-C482-4DC0-A719311E6665}"/>
              </a:ext>
            </a:extLst>
          </p:cNvPr>
          <p:cNvSpPr>
            <a:spLocks noGrp="1"/>
          </p:cNvSpPr>
          <p:nvPr>
            <p:ph type="title"/>
          </p:nvPr>
        </p:nvSpPr>
        <p:spPr>
          <a:xfrm>
            <a:off x="1371599" y="294538"/>
            <a:ext cx="9895951" cy="1033669"/>
          </a:xfrm>
        </p:spPr>
        <p:txBody>
          <a:bodyPr>
            <a:normAutofit/>
          </a:bodyPr>
          <a:lstStyle/>
          <a:p>
            <a:r>
              <a:rPr lang="en-US" sz="4000" dirty="0">
                <a:solidFill>
                  <a:srgbClr val="FFFFFF"/>
                </a:solidFill>
              </a:rPr>
              <a:t>2. R-CNN(Regions with CNN Features) </a:t>
            </a:r>
          </a:p>
        </p:txBody>
      </p:sp>
      <p:sp>
        <p:nvSpPr>
          <p:cNvPr id="3" name="Content Placeholder 2">
            <a:extLst>
              <a:ext uri="{FF2B5EF4-FFF2-40B4-BE49-F238E27FC236}">
                <a16:creationId xmlns:a16="http://schemas.microsoft.com/office/drawing/2014/main" id="{7165A8D3-C6B6-EDA5-33A7-03771C2BB3B8}"/>
              </a:ext>
            </a:extLst>
          </p:cNvPr>
          <p:cNvSpPr>
            <a:spLocks noGrp="1"/>
          </p:cNvSpPr>
          <p:nvPr>
            <p:ph idx="1"/>
          </p:nvPr>
        </p:nvSpPr>
        <p:spPr>
          <a:xfrm>
            <a:off x="226142" y="1730478"/>
            <a:ext cx="11818373" cy="5127522"/>
          </a:xfrm>
        </p:spPr>
        <p:txBody>
          <a:bodyPr anchor="ctr">
            <a:normAutofit/>
          </a:bodyPr>
          <a:lstStyle/>
          <a:p>
            <a:pPr marL="0" indent="0">
              <a:buNone/>
            </a:pPr>
            <a:r>
              <a:rPr lang="en-US" sz="2000" dirty="0" err="1"/>
              <a:t>Kiến</a:t>
            </a:r>
            <a:r>
              <a:rPr lang="en-US" sz="2000" dirty="0"/>
              <a:t> </a:t>
            </a:r>
            <a:r>
              <a:rPr lang="en-US" sz="2000" dirty="0" err="1"/>
              <a:t>trúc</a:t>
            </a:r>
            <a:r>
              <a:rPr lang="en-US" sz="2000" dirty="0"/>
              <a:t> </a:t>
            </a:r>
            <a:r>
              <a:rPr lang="en-US" sz="2000" dirty="0" err="1"/>
              <a:t>của</a:t>
            </a:r>
            <a:r>
              <a:rPr lang="en-US" sz="2000" dirty="0"/>
              <a:t> R-CNN </a:t>
            </a:r>
            <a:r>
              <a:rPr lang="en-US" sz="2000" dirty="0" err="1"/>
              <a:t>gồm</a:t>
            </a:r>
            <a:r>
              <a:rPr lang="en-US" sz="2000" dirty="0"/>
              <a:t> 3 </a:t>
            </a:r>
            <a:r>
              <a:rPr lang="en-US" sz="2000" dirty="0" err="1"/>
              <a:t>thành</a:t>
            </a:r>
            <a:r>
              <a:rPr lang="en-US" sz="2000" dirty="0"/>
              <a:t> </a:t>
            </a:r>
            <a:r>
              <a:rPr lang="en-US" sz="2000" dirty="0" err="1"/>
              <a:t>phần</a:t>
            </a:r>
            <a:r>
              <a:rPr lang="en-US" sz="2000" dirty="0"/>
              <a:t>:</a:t>
            </a:r>
          </a:p>
          <a:p>
            <a:pPr marL="0" indent="0">
              <a:buNone/>
            </a:pPr>
            <a:r>
              <a:rPr lang="en-US" sz="2000" dirty="0"/>
              <a:t>+ </a:t>
            </a:r>
            <a:r>
              <a:rPr lang="en-US" sz="2000" b="1" dirty="0"/>
              <a:t>Region proposal</a:t>
            </a:r>
            <a:r>
              <a:rPr lang="en-US" sz="2000" dirty="0"/>
              <a:t>: </a:t>
            </a:r>
            <a:r>
              <a:rPr lang="en-US" sz="2000" dirty="0" err="1"/>
              <a:t>Có</a:t>
            </a:r>
            <a:r>
              <a:rPr lang="en-US" sz="2000" dirty="0"/>
              <a:t> </a:t>
            </a:r>
            <a:r>
              <a:rPr lang="en-US" sz="2000" dirty="0" err="1"/>
              <a:t>tác</a:t>
            </a:r>
            <a:r>
              <a:rPr lang="en-US" sz="2000" dirty="0"/>
              <a:t> </a:t>
            </a:r>
            <a:r>
              <a:rPr lang="en-US" sz="2000" dirty="0" err="1"/>
              <a:t>dụng</a:t>
            </a:r>
            <a:r>
              <a:rPr lang="en-US" sz="2000" dirty="0"/>
              <a:t> </a:t>
            </a:r>
            <a:r>
              <a:rPr lang="en-US" sz="2000" dirty="0" err="1"/>
              <a:t>tạo</a:t>
            </a:r>
            <a:r>
              <a:rPr lang="en-US" sz="2000" dirty="0"/>
              <a:t> </a:t>
            </a:r>
            <a:r>
              <a:rPr lang="en-US" sz="2000" dirty="0" err="1"/>
              <a:t>và</a:t>
            </a:r>
            <a:r>
              <a:rPr lang="en-US" sz="2000" dirty="0"/>
              <a:t> </a:t>
            </a:r>
            <a:r>
              <a:rPr lang="en-US" sz="2000" dirty="0" err="1"/>
              <a:t>trích</a:t>
            </a:r>
            <a:r>
              <a:rPr lang="en-US" sz="2000" dirty="0"/>
              <a:t> </a:t>
            </a:r>
            <a:r>
              <a:rPr lang="en-US" sz="2000" dirty="0" err="1"/>
              <a:t>xuất</a:t>
            </a:r>
            <a:r>
              <a:rPr lang="en-US" sz="2000" dirty="0"/>
              <a:t> </a:t>
            </a:r>
            <a:r>
              <a:rPr lang="en-US" sz="2000" dirty="0" err="1"/>
              <a:t>các</a:t>
            </a:r>
            <a:r>
              <a:rPr lang="en-US" sz="2000" dirty="0"/>
              <a:t> </a:t>
            </a:r>
            <a:r>
              <a:rPr lang="en-US" sz="2000" dirty="0" err="1"/>
              <a:t>vùng</a:t>
            </a:r>
            <a:r>
              <a:rPr lang="en-US" sz="2000" dirty="0"/>
              <a:t> </a:t>
            </a:r>
            <a:r>
              <a:rPr lang="en-US" sz="2000" dirty="0" err="1"/>
              <a:t>đề</a:t>
            </a:r>
            <a:r>
              <a:rPr lang="en-US" sz="2000" dirty="0"/>
              <a:t> </a:t>
            </a:r>
            <a:r>
              <a:rPr lang="en-US" sz="2000" dirty="0" err="1"/>
              <a:t>xuất</a:t>
            </a:r>
            <a:r>
              <a:rPr lang="en-US" sz="2000" dirty="0"/>
              <a:t> </a:t>
            </a:r>
            <a:r>
              <a:rPr lang="en-US" sz="2000" dirty="0" err="1"/>
              <a:t>chứa</a:t>
            </a:r>
            <a:r>
              <a:rPr lang="en-US" sz="2000" dirty="0"/>
              <a:t> </a:t>
            </a:r>
            <a:r>
              <a:rPr lang="en-US" sz="2000" dirty="0" err="1"/>
              <a:t>vật</a:t>
            </a:r>
            <a:r>
              <a:rPr lang="en-US" sz="2000" dirty="0"/>
              <a:t> </a:t>
            </a:r>
            <a:r>
              <a:rPr lang="en-US" sz="2000" dirty="0" err="1"/>
              <a:t>thể</a:t>
            </a:r>
            <a:r>
              <a:rPr lang="en-US" sz="2000" dirty="0"/>
              <a:t> </a:t>
            </a:r>
            <a:r>
              <a:rPr lang="en-US" sz="2000" dirty="0" err="1"/>
              <a:t>được</a:t>
            </a:r>
            <a:r>
              <a:rPr lang="en-US" sz="2000" dirty="0"/>
              <a:t> bao </a:t>
            </a:r>
            <a:r>
              <a:rPr lang="en-US" sz="2000" dirty="0" err="1"/>
              <a:t>bởi</a:t>
            </a:r>
            <a:r>
              <a:rPr lang="en-US" sz="2000" dirty="0"/>
              <a:t> </a:t>
            </a:r>
            <a:r>
              <a:rPr lang="en-US" sz="2000" dirty="0" err="1"/>
              <a:t>các</a:t>
            </a:r>
            <a:r>
              <a:rPr lang="en-US" sz="2000" dirty="0"/>
              <a:t> bounding box</a:t>
            </a:r>
          </a:p>
          <a:p>
            <a:pPr marL="0" indent="0">
              <a:buNone/>
            </a:pPr>
            <a:r>
              <a:rPr lang="en-US" sz="2000" dirty="0"/>
              <a:t>+ </a:t>
            </a:r>
            <a:r>
              <a:rPr lang="en-US" sz="2000" b="1" dirty="0"/>
              <a:t>Features Extractor</a:t>
            </a:r>
            <a:r>
              <a:rPr lang="en-US" sz="2000" dirty="0"/>
              <a:t>:  </a:t>
            </a:r>
            <a:r>
              <a:rPr lang="en-US" sz="2000" dirty="0" err="1"/>
              <a:t>Trích</a:t>
            </a:r>
            <a:r>
              <a:rPr lang="en-US" sz="2000" dirty="0"/>
              <a:t> </a:t>
            </a:r>
            <a:r>
              <a:rPr lang="en-US" sz="2000" dirty="0" err="1"/>
              <a:t>xuất</a:t>
            </a:r>
            <a:r>
              <a:rPr lang="en-US" sz="2000" dirty="0"/>
              <a:t> </a:t>
            </a:r>
            <a:r>
              <a:rPr lang="en-US" sz="2000" dirty="0" err="1"/>
              <a:t>các</a:t>
            </a:r>
            <a:r>
              <a:rPr lang="en-US" sz="2000" dirty="0"/>
              <a:t> </a:t>
            </a:r>
            <a:r>
              <a:rPr lang="en-US" sz="2000" dirty="0" err="1"/>
              <a:t>đặc</a:t>
            </a:r>
            <a:r>
              <a:rPr lang="en-US" sz="2000" dirty="0"/>
              <a:t> </a:t>
            </a:r>
            <a:r>
              <a:rPr lang="en-US" sz="2000" dirty="0" err="1"/>
              <a:t>trưng</a:t>
            </a:r>
            <a:r>
              <a:rPr lang="en-US" sz="2000" dirty="0"/>
              <a:t> </a:t>
            </a:r>
            <a:r>
              <a:rPr lang="en-US" sz="2000" dirty="0" err="1"/>
              <a:t>giúp</a:t>
            </a:r>
            <a:r>
              <a:rPr lang="en-US" sz="2000" dirty="0"/>
              <a:t> </a:t>
            </a:r>
            <a:r>
              <a:rPr lang="en-US" sz="2000" dirty="0" err="1"/>
              <a:t>nhận</a:t>
            </a:r>
            <a:r>
              <a:rPr lang="en-US" sz="2000" dirty="0"/>
              <a:t> </a:t>
            </a:r>
            <a:r>
              <a:rPr lang="en-US" sz="2000" dirty="0" err="1"/>
              <a:t>diện</a:t>
            </a:r>
            <a:r>
              <a:rPr lang="en-US" sz="2000" dirty="0"/>
              <a:t> </a:t>
            </a:r>
            <a:r>
              <a:rPr lang="en-US" sz="2000" dirty="0" err="1"/>
              <a:t>hình</a:t>
            </a:r>
            <a:r>
              <a:rPr lang="en-US" sz="2000" dirty="0"/>
              <a:t> </a:t>
            </a:r>
            <a:r>
              <a:rPr lang="en-US" sz="2000" dirty="0" err="1"/>
              <a:t>ảnh</a:t>
            </a:r>
            <a:r>
              <a:rPr lang="en-US" sz="2000" dirty="0"/>
              <a:t> </a:t>
            </a:r>
            <a:r>
              <a:rPr lang="en-US" sz="2000" dirty="0" err="1"/>
              <a:t>từ</a:t>
            </a:r>
            <a:r>
              <a:rPr lang="en-US" sz="2000" dirty="0"/>
              <a:t> </a:t>
            </a:r>
            <a:r>
              <a:rPr lang="en-US" sz="2000" dirty="0" err="1"/>
              <a:t>các</a:t>
            </a:r>
            <a:r>
              <a:rPr lang="en-US" sz="2000" dirty="0"/>
              <a:t> region proposal </a:t>
            </a:r>
            <a:r>
              <a:rPr lang="en-US" sz="2000" dirty="0" err="1"/>
              <a:t>thông</a:t>
            </a:r>
            <a:r>
              <a:rPr lang="en-US" sz="2000" dirty="0"/>
              <a:t> qua </a:t>
            </a:r>
            <a:r>
              <a:rPr lang="en-US" sz="2000" dirty="0" err="1"/>
              <a:t>các</a:t>
            </a:r>
            <a:r>
              <a:rPr lang="en-US" sz="2000" dirty="0"/>
              <a:t> </a:t>
            </a:r>
            <a:r>
              <a:rPr lang="en-US" sz="2000" dirty="0" err="1"/>
              <a:t>mạng</a:t>
            </a:r>
            <a:r>
              <a:rPr lang="en-US" sz="2000" dirty="0"/>
              <a:t> deep convolutional neural network</a:t>
            </a:r>
          </a:p>
          <a:p>
            <a:pPr marL="0" indent="0">
              <a:buNone/>
            </a:pPr>
            <a:r>
              <a:rPr lang="en-US" sz="2000" dirty="0"/>
              <a:t>+</a:t>
            </a:r>
            <a:r>
              <a:rPr lang="en-US" sz="2000" b="1" dirty="0"/>
              <a:t>Classifier</a:t>
            </a:r>
            <a:r>
              <a:rPr lang="en-US" sz="2000" dirty="0"/>
              <a:t>: </a:t>
            </a:r>
            <a:r>
              <a:rPr lang="en-US" sz="2000" dirty="0" err="1"/>
              <a:t>Dựa</a:t>
            </a:r>
            <a:r>
              <a:rPr lang="en-US" sz="2000" dirty="0"/>
              <a:t> </a:t>
            </a:r>
            <a:r>
              <a:rPr lang="en-US" sz="2000" dirty="0" err="1"/>
              <a:t>vào</a:t>
            </a:r>
            <a:r>
              <a:rPr lang="en-US" sz="2000" dirty="0"/>
              <a:t> input </a:t>
            </a:r>
            <a:r>
              <a:rPr lang="en-US" sz="2000" dirty="0" err="1"/>
              <a:t>là</a:t>
            </a:r>
            <a:r>
              <a:rPr lang="en-US" sz="2000" dirty="0"/>
              <a:t> </a:t>
            </a:r>
            <a:r>
              <a:rPr lang="en-US" sz="2000" dirty="0" err="1"/>
              <a:t>các</a:t>
            </a:r>
            <a:r>
              <a:rPr lang="en-US" sz="2000" dirty="0"/>
              <a:t> features ở </a:t>
            </a:r>
            <a:r>
              <a:rPr lang="en-US" sz="2000" dirty="0" err="1"/>
              <a:t>bước</a:t>
            </a:r>
            <a:r>
              <a:rPr lang="en-US" sz="2000" dirty="0"/>
              <a:t> </a:t>
            </a:r>
            <a:r>
              <a:rPr lang="en-US" sz="2000" dirty="0" err="1"/>
              <a:t>trước</a:t>
            </a:r>
            <a:r>
              <a:rPr lang="en-US" sz="2000" dirty="0"/>
              <a:t> </a:t>
            </a:r>
            <a:r>
              <a:rPr lang="en-US" sz="2000" dirty="0" err="1"/>
              <a:t>để</a:t>
            </a:r>
            <a:r>
              <a:rPr lang="en-US" sz="2000" dirty="0"/>
              <a:t> </a:t>
            </a:r>
            <a:r>
              <a:rPr lang="en-US" sz="2000" dirty="0" err="1"/>
              <a:t>phân</a:t>
            </a:r>
            <a:r>
              <a:rPr lang="en-US" sz="2000" dirty="0"/>
              <a:t> </a:t>
            </a:r>
            <a:r>
              <a:rPr lang="en-US" sz="2000" dirty="0" err="1"/>
              <a:t>loại</a:t>
            </a:r>
            <a:r>
              <a:rPr lang="en-US" sz="2000" dirty="0"/>
              <a:t> </a:t>
            </a:r>
            <a:r>
              <a:rPr lang="en-US" sz="2000" dirty="0" err="1"/>
              <a:t>hình</a:t>
            </a:r>
            <a:r>
              <a:rPr lang="en-US" sz="2000" dirty="0"/>
              <a:t> </a:t>
            </a:r>
            <a:r>
              <a:rPr lang="en-US" sz="2000" dirty="0" err="1"/>
              <a:t>ảnh</a:t>
            </a:r>
            <a:r>
              <a:rPr lang="en-US" sz="2000" dirty="0"/>
              <a:t> </a:t>
            </a:r>
            <a:r>
              <a:rPr lang="en-US" sz="2000" dirty="0" err="1"/>
              <a:t>chứa</a:t>
            </a:r>
            <a:r>
              <a:rPr lang="en-US" sz="2000" dirty="0"/>
              <a:t> </a:t>
            </a:r>
            <a:r>
              <a:rPr lang="en-US" sz="2000" dirty="0" err="1"/>
              <a:t>trong</a:t>
            </a:r>
            <a:r>
              <a:rPr lang="en-US" sz="2000" dirty="0"/>
              <a:t> region proposal </a:t>
            </a:r>
            <a:r>
              <a:rPr lang="en-US" sz="2000" dirty="0" err="1"/>
              <a:t>về</a:t>
            </a:r>
            <a:r>
              <a:rPr lang="en-US" sz="2000" dirty="0"/>
              <a:t> </a:t>
            </a:r>
            <a:r>
              <a:rPr lang="en-US" sz="2000" dirty="0" err="1"/>
              <a:t>đúng</a:t>
            </a:r>
            <a:r>
              <a:rPr lang="en-US" sz="2000" dirty="0"/>
              <a:t> </a:t>
            </a:r>
            <a:r>
              <a:rPr lang="en-US" sz="2000" dirty="0" err="1"/>
              <a:t>nhãn</a:t>
            </a:r>
            <a:r>
              <a:rPr lang="en-US" sz="2000" dirty="0"/>
              <a:t>. </a:t>
            </a:r>
          </a:p>
        </p:txBody>
      </p:sp>
    </p:spTree>
    <p:extLst>
      <p:ext uri="{BB962C8B-B14F-4D97-AF65-F5344CB8AC3E}">
        <p14:creationId xmlns:p14="http://schemas.microsoft.com/office/powerpoint/2010/main" val="19873005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anim calcmode="lin" valueType="num">
                                      <p:cBhvr>
                                        <p:cTn id="13"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1000"/>
                                        <p:tgtEl>
                                          <p:spTgt spid="3">
                                            <p:txEl>
                                              <p:pRg st="2" end="2"/>
                                            </p:txEl>
                                          </p:spTgt>
                                        </p:tgtEl>
                                      </p:cBhvr>
                                    </p:animEffect>
                                    <p:anim calcmode="lin" valueType="num">
                                      <p:cBhvr>
                                        <p:cTn id="20"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nodeType="clickEffect">
                                  <p:stCondLst>
                                    <p:cond delay="0"/>
                                  </p:stCondLst>
                                  <p:childTnLst>
                                    <p:set>
                                      <p:cBhvr>
                                        <p:cTn id="25" dur="1" fill="hold">
                                          <p:stCondLst>
                                            <p:cond delay="0"/>
                                          </p:stCondLst>
                                        </p:cTn>
                                        <p:tgtEl>
                                          <p:spTgt spid="3">
                                            <p:txEl>
                                              <p:pRg st="3" end="3"/>
                                            </p:txEl>
                                          </p:spTgt>
                                        </p:tgtEl>
                                        <p:attrNameLst>
                                          <p:attrName>style.visibility</p:attrName>
                                        </p:attrNameLst>
                                      </p:cBhvr>
                                      <p:to>
                                        <p:strVal val="visible"/>
                                      </p:to>
                                    </p:set>
                                    <p:anim calcmode="lin" valueType="num">
                                      <p:cBhvr additive="base">
                                        <p:cTn id="26"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7"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9" name="Rectangle 48">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D82B46-59D5-87F8-2DD9-ABE3974840CA}"/>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4000" kern="1200">
                <a:solidFill>
                  <a:srgbClr val="FFFFFF"/>
                </a:solidFill>
                <a:latin typeface="+mj-lt"/>
                <a:ea typeface="+mj-ea"/>
                <a:cs typeface="+mj-cs"/>
              </a:rPr>
              <a:t>2. R-CNN</a:t>
            </a:r>
          </a:p>
        </p:txBody>
      </p:sp>
      <p:pic>
        <p:nvPicPr>
          <p:cNvPr id="5" name="Content Placeholder 4" descr="A diagram of a person with a hat&#10;&#10;Description automatically generated">
            <a:extLst>
              <a:ext uri="{FF2B5EF4-FFF2-40B4-BE49-F238E27FC236}">
                <a16:creationId xmlns:a16="http://schemas.microsoft.com/office/drawing/2014/main" id="{2AA1CA21-20EA-093C-ABA6-68564BD6F2AA}"/>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t="967" r="1" b="11649"/>
          <a:stretch/>
        </p:blipFill>
        <p:spPr>
          <a:xfrm>
            <a:off x="432225" y="2361139"/>
            <a:ext cx="11327549" cy="3662468"/>
          </a:xfrm>
          <a:prstGeom prst="rect">
            <a:avLst/>
          </a:prstGeom>
          <a:noFill/>
        </p:spPr>
      </p:pic>
    </p:spTree>
    <p:extLst>
      <p:ext uri="{BB962C8B-B14F-4D97-AF65-F5344CB8AC3E}">
        <p14:creationId xmlns:p14="http://schemas.microsoft.com/office/powerpoint/2010/main" val="12154982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5" name="Rectangle 44">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F710CA7-4279-2BB9-A876-02B7F78283D8}"/>
              </a:ext>
            </a:extLst>
          </p:cNvPr>
          <p:cNvSpPr>
            <a:spLocks noGrp="1"/>
          </p:cNvSpPr>
          <p:nvPr>
            <p:ph type="title"/>
          </p:nvPr>
        </p:nvSpPr>
        <p:spPr>
          <a:xfrm>
            <a:off x="1371599" y="294538"/>
            <a:ext cx="9895951" cy="1033669"/>
          </a:xfrm>
        </p:spPr>
        <p:txBody>
          <a:bodyPr>
            <a:normAutofit/>
          </a:bodyPr>
          <a:lstStyle/>
          <a:p>
            <a:r>
              <a:rPr lang="en-US" sz="4000">
                <a:solidFill>
                  <a:srgbClr val="FFFFFF"/>
                </a:solidFill>
              </a:rPr>
              <a:t>2. R-CNN</a:t>
            </a:r>
            <a:endParaRPr lang="en-US" sz="4000" dirty="0">
              <a:solidFill>
                <a:srgbClr val="FFFFFF"/>
              </a:solidFill>
            </a:endParaRPr>
          </a:p>
        </p:txBody>
      </p:sp>
      <p:sp>
        <p:nvSpPr>
          <p:cNvPr id="3" name="Content Placeholder 2">
            <a:extLst>
              <a:ext uri="{FF2B5EF4-FFF2-40B4-BE49-F238E27FC236}">
                <a16:creationId xmlns:a16="http://schemas.microsoft.com/office/drawing/2014/main" id="{445E810A-B60C-43F9-521D-84396A3A1629}"/>
              </a:ext>
            </a:extLst>
          </p:cNvPr>
          <p:cNvSpPr>
            <a:spLocks noGrp="1"/>
          </p:cNvSpPr>
          <p:nvPr>
            <p:ph idx="1"/>
          </p:nvPr>
        </p:nvSpPr>
        <p:spPr>
          <a:xfrm>
            <a:off x="1371599" y="2318197"/>
            <a:ext cx="9724031" cy="3683358"/>
          </a:xfrm>
        </p:spPr>
        <p:txBody>
          <a:bodyPr anchor="ctr">
            <a:normAutofit/>
          </a:bodyPr>
          <a:lstStyle/>
          <a:p>
            <a:r>
              <a:rPr lang="en-US" sz="1900" b="1" dirty="0"/>
              <a:t>Selective Search Algorithm</a:t>
            </a:r>
            <a:r>
              <a:rPr lang="en-US" sz="1900" dirty="0"/>
              <a:t>: </a:t>
            </a:r>
            <a:r>
              <a:rPr lang="en-US" sz="1900" dirty="0" err="1"/>
              <a:t>là</a:t>
            </a:r>
            <a:r>
              <a:rPr lang="en-US" sz="1900" dirty="0"/>
              <a:t> </a:t>
            </a:r>
            <a:r>
              <a:rPr lang="en-US" sz="1900" dirty="0" err="1"/>
              <a:t>một</a:t>
            </a:r>
            <a:r>
              <a:rPr lang="en-US" sz="1900" dirty="0"/>
              <a:t> </a:t>
            </a:r>
            <a:r>
              <a:rPr lang="en-US" sz="1900" dirty="0" err="1"/>
              <a:t>thuật</a:t>
            </a:r>
            <a:r>
              <a:rPr lang="en-US" sz="1900" dirty="0"/>
              <a:t> </a:t>
            </a:r>
            <a:r>
              <a:rPr lang="en-US" sz="1900" dirty="0" err="1"/>
              <a:t>toán</a:t>
            </a:r>
            <a:r>
              <a:rPr lang="en-US" sz="1900" dirty="0"/>
              <a:t> </a:t>
            </a:r>
            <a:r>
              <a:rPr lang="en-US" sz="1900" dirty="0" err="1"/>
              <a:t>dùng</a:t>
            </a:r>
            <a:r>
              <a:rPr lang="en-US" sz="1900" dirty="0"/>
              <a:t> </a:t>
            </a:r>
            <a:r>
              <a:rPr lang="en-US" sz="1900" dirty="0" err="1"/>
              <a:t>trong</a:t>
            </a:r>
            <a:r>
              <a:rPr lang="en-US" sz="1900" dirty="0"/>
              <a:t> </a:t>
            </a:r>
            <a:r>
              <a:rPr lang="en-US" sz="1900" dirty="0" err="1"/>
              <a:t>mô</a:t>
            </a:r>
            <a:r>
              <a:rPr lang="en-US" sz="1900" dirty="0"/>
              <a:t> </a:t>
            </a:r>
            <a:r>
              <a:rPr lang="en-US" sz="1900" dirty="0" err="1"/>
              <a:t>hình</a:t>
            </a:r>
            <a:r>
              <a:rPr lang="en-US" sz="1900" dirty="0"/>
              <a:t> R-CNN  </a:t>
            </a:r>
            <a:r>
              <a:rPr lang="en-US" sz="1900" dirty="0" err="1"/>
              <a:t>để</a:t>
            </a:r>
            <a:r>
              <a:rPr lang="en-US" sz="1900" dirty="0"/>
              <a:t> </a:t>
            </a:r>
            <a:r>
              <a:rPr lang="en-US" sz="1900" dirty="0" err="1"/>
              <a:t>sinh</a:t>
            </a:r>
            <a:r>
              <a:rPr lang="en-US" sz="1900" dirty="0"/>
              <a:t> </a:t>
            </a:r>
            <a:r>
              <a:rPr lang="en-US" sz="1900" dirty="0" err="1"/>
              <a:t>ra</a:t>
            </a:r>
            <a:r>
              <a:rPr lang="en-US" sz="1900" dirty="0"/>
              <a:t> region proposals. </a:t>
            </a:r>
            <a:r>
              <a:rPr lang="en-US" sz="1900" dirty="0" err="1"/>
              <a:t>Thuật</a:t>
            </a:r>
            <a:r>
              <a:rPr lang="en-US" sz="1900" dirty="0"/>
              <a:t> </a:t>
            </a:r>
            <a:r>
              <a:rPr lang="en-US" sz="1900" dirty="0" err="1"/>
              <a:t>toán</a:t>
            </a:r>
            <a:r>
              <a:rPr lang="en-US" sz="1900" dirty="0"/>
              <a:t> </a:t>
            </a:r>
            <a:r>
              <a:rPr lang="en-US" sz="1900" dirty="0" err="1"/>
              <a:t>này</a:t>
            </a:r>
            <a:r>
              <a:rPr lang="en-US" sz="1900" dirty="0"/>
              <a:t> </a:t>
            </a:r>
            <a:r>
              <a:rPr lang="en-US" sz="1900" dirty="0" err="1"/>
              <a:t>giúp</a:t>
            </a:r>
            <a:r>
              <a:rPr lang="en-US" sz="1900" dirty="0"/>
              <a:t> </a:t>
            </a:r>
            <a:r>
              <a:rPr lang="en-US" sz="1900" dirty="0" err="1"/>
              <a:t>giảm</a:t>
            </a:r>
            <a:r>
              <a:rPr lang="en-US" sz="1900" dirty="0"/>
              <a:t> </a:t>
            </a:r>
            <a:r>
              <a:rPr lang="en-US" sz="1900" dirty="0" err="1"/>
              <a:t>số</a:t>
            </a:r>
            <a:r>
              <a:rPr lang="en-US" sz="1900" dirty="0"/>
              <a:t> </a:t>
            </a:r>
            <a:r>
              <a:rPr lang="en-US" sz="1900" dirty="0" err="1"/>
              <a:t>vùng</a:t>
            </a:r>
            <a:r>
              <a:rPr lang="en-US" sz="1900" dirty="0"/>
              <a:t> </a:t>
            </a:r>
            <a:r>
              <a:rPr lang="en-US" sz="1900" dirty="0" err="1"/>
              <a:t>cần</a:t>
            </a:r>
            <a:r>
              <a:rPr lang="en-US" sz="1900" dirty="0"/>
              <a:t> </a:t>
            </a:r>
            <a:r>
              <a:rPr lang="en-US" sz="1900" dirty="0" err="1"/>
              <a:t>kiểm</a:t>
            </a:r>
            <a:r>
              <a:rPr lang="en-US" sz="1900" dirty="0"/>
              <a:t> </a:t>
            </a:r>
            <a:r>
              <a:rPr lang="en-US" sz="1900" dirty="0" err="1"/>
              <a:t>tra</a:t>
            </a:r>
            <a:r>
              <a:rPr lang="en-US" sz="1900" dirty="0"/>
              <a:t>, </a:t>
            </a:r>
            <a:r>
              <a:rPr lang="en-US" sz="1900" dirty="0" err="1"/>
              <a:t>thay</a:t>
            </a:r>
            <a:r>
              <a:rPr lang="en-US" sz="1900" dirty="0"/>
              <a:t> </a:t>
            </a:r>
            <a:r>
              <a:rPr lang="en-US" sz="1900" dirty="0" err="1"/>
              <a:t>vì</a:t>
            </a:r>
            <a:r>
              <a:rPr lang="en-US" sz="1900" dirty="0"/>
              <a:t> </a:t>
            </a:r>
            <a:r>
              <a:rPr lang="en-US" sz="1900" dirty="0" err="1"/>
              <a:t>xét</a:t>
            </a:r>
            <a:r>
              <a:rPr lang="en-US" sz="1900" dirty="0"/>
              <a:t> </a:t>
            </a:r>
            <a:r>
              <a:rPr lang="en-US" sz="1900" dirty="0" err="1"/>
              <a:t>toàn</a:t>
            </a:r>
            <a:r>
              <a:rPr lang="en-US" sz="1900" dirty="0"/>
              <a:t> </a:t>
            </a:r>
            <a:r>
              <a:rPr lang="en-US" sz="1900" dirty="0" err="1"/>
              <a:t>bộ</a:t>
            </a:r>
            <a:r>
              <a:rPr lang="en-US" sz="1900" dirty="0"/>
              <a:t> </a:t>
            </a:r>
            <a:r>
              <a:rPr lang="en-US" sz="1900" dirty="0" err="1"/>
              <a:t>các</a:t>
            </a:r>
            <a:r>
              <a:rPr lang="en-US" sz="1900" dirty="0"/>
              <a:t> </a:t>
            </a:r>
            <a:r>
              <a:rPr lang="en-US" sz="1900" dirty="0" err="1"/>
              <a:t>vùng</a:t>
            </a:r>
            <a:r>
              <a:rPr lang="en-US" sz="1900" dirty="0"/>
              <a:t> </a:t>
            </a:r>
            <a:r>
              <a:rPr lang="en-US" sz="1900" dirty="0" err="1"/>
              <a:t>trên</a:t>
            </a:r>
            <a:r>
              <a:rPr lang="en-US" sz="1900" dirty="0"/>
              <a:t> </a:t>
            </a:r>
            <a:r>
              <a:rPr lang="en-US" sz="1900" dirty="0" err="1"/>
              <a:t>ảnh</a:t>
            </a:r>
            <a:r>
              <a:rPr lang="en-US" sz="1900" dirty="0"/>
              <a:t> </a:t>
            </a:r>
            <a:r>
              <a:rPr lang="en-US" sz="1900" dirty="0" err="1"/>
              <a:t>theo</a:t>
            </a:r>
            <a:r>
              <a:rPr lang="en-US" sz="1900" dirty="0"/>
              <a:t> </a:t>
            </a:r>
            <a:r>
              <a:rPr lang="en-US" sz="1900" dirty="0" err="1"/>
              <a:t>kiểu</a:t>
            </a:r>
            <a:r>
              <a:rPr lang="en-US" sz="1900" dirty="0"/>
              <a:t> brute force. </a:t>
            </a:r>
          </a:p>
          <a:p>
            <a:r>
              <a:rPr lang="en-US" sz="1900" dirty="0" err="1"/>
              <a:t>Là</a:t>
            </a:r>
            <a:r>
              <a:rPr lang="en-US" sz="1900" dirty="0"/>
              <a:t> </a:t>
            </a:r>
            <a:r>
              <a:rPr lang="en-US" sz="1900" dirty="0" err="1"/>
              <a:t>sự</a:t>
            </a:r>
            <a:r>
              <a:rPr lang="en-US" sz="1900" dirty="0"/>
              <a:t> </a:t>
            </a:r>
            <a:r>
              <a:rPr lang="en-US" sz="1900" dirty="0" err="1"/>
              <a:t>kết</a:t>
            </a:r>
            <a:r>
              <a:rPr lang="en-US" sz="1900" dirty="0"/>
              <a:t> </a:t>
            </a:r>
            <a:r>
              <a:rPr lang="en-US" sz="1900" dirty="0" err="1"/>
              <a:t>hợp</a:t>
            </a:r>
            <a:r>
              <a:rPr lang="en-US" sz="1900" dirty="0"/>
              <a:t> </a:t>
            </a:r>
            <a:r>
              <a:rPr lang="en-US" sz="1900" dirty="0" err="1"/>
              <a:t>giữa</a:t>
            </a:r>
            <a:r>
              <a:rPr lang="en-US" sz="1900" dirty="0"/>
              <a:t> 2 </a:t>
            </a:r>
            <a:r>
              <a:rPr lang="en-US" sz="1900" dirty="0" err="1"/>
              <a:t>khái</a:t>
            </a:r>
            <a:r>
              <a:rPr lang="en-US" sz="1900" dirty="0"/>
              <a:t> </a:t>
            </a:r>
            <a:r>
              <a:rPr lang="en-US" sz="1900" dirty="0" err="1"/>
              <a:t>niệm</a:t>
            </a:r>
            <a:r>
              <a:rPr lang="en-US" sz="1900" dirty="0"/>
              <a:t>: </a:t>
            </a:r>
            <a:r>
              <a:rPr lang="en-US" sz="1900" b="1" dirty="0"/>
              <a:t>Segmentation(</a:t>
            </a:r>
            <a:r>
              <a:rPr lang="en-US" sz="1900" b="1" dirty="0" err="1"/>
              <a:t>Phân</a:t>
            </a:r>
            <a:r>
              <a:rPr lang="en-US" sz="1900" b="1" dirty="0"/>
              <a:t> </a:t>
            </a:r>
            <a:r>
              <a:rPr lang="en-US" sz="1900" b="1" dirty="0" err="1"/>
              <a:t>đoạn</a:t>
            </a:r>
            <a:r>
              <a:rPr lang="en-US" sz="1900" b="1" dirty="0"/>
              <a:t> </a:t>
            </a:r>
            <a:r>
              <a:rPr lang="en-US" sz="1900" b="1" dirty="0" err="1"/>
              <a:t>ảnh</a:t>
            </a:r>
            <a:r>
              <a:rPr lang="en-US" sz="1900" b="1" dirty="0"/>
              <a:t>) </a:t>
            </a:r>
            <a:r>
              <a:rPr lang="en-US" sz="1900" dirty="0" err="1"/>
              <a:t>và</a:t>
            </a:r>
            <a:r>
              <a:rPr lang="en-US" sz="1900" dirty="0"/>
              <a:t> </a:t>
            </a:r>
            <a:r>
              <a:rPr lang="en-US" sz="1900" b="1" dirty="0"/>
              <a:t>Region Merging(</a:t>
            </a:r>
            <a:r>
              <a:rPr lang="en-US" sz="1900" b="1" dirty="0" err="1"/>
              <a:t>gom</a:t>
            </a:r>
            <a:r>
              <a:rPr lang="en-US" sz="1900" b="1" dirty="0"/>
              <a:t> </a:t>
            </a:r>
            <a:r>
              <a:rPr lang="en-US" sz="1900" b="1" dirty="0" err="1"/>
              <a:t>nhóm</a:t>
            </a:r>
            <a:r>
              <a:rPr lang="en-US" sz="1900" b="1" dirty="0"/>
              <a:t> </a:t>
            </a:r>
            <a:r>
              <a:rPr lang="en-US" sz="1900" b="1" dirty="0" err="1"/>
              <a:t>vùng</a:t>
            </a:r>
            <a:r>
              <a:rPr lang="en-US" sz="1900" b="1" dirty="0"/>
              <a:t> </a:t>
            </a:r>
            <a:r>
              <a:rPr lang="en-US" sz="1900" b="1" dirty="0" err="1"/>
              <a:t>lân</a:t>
            </a:r>
            <a:r>
              <a:rPr lang="en-US" sz="1900" b="1" dirty="0"/>
              <a:t> </a:t>
            </a:r>
            <a:r>
              <a:rPr lang="en-US" sz="1900" b="1" dirty="0" err="1"/>
              <a:t>cận</a:t>
            </a:r>
            <a:r>
              <a:rPr lang="en-US" sz="1900" b="1" dirty="0"/>
              <a:t>)</a:t>
            </a:r>
          </a:p>
          <a:p>
            <a:r>
              <a:rPr lang="en-US" sz="1900" b="1" dirty="0"/>
              <a:t>Segmentation</a:t>
            </a:r>
            <a:r>
              <a:rPr lang="en-US" sz="1900" dirty="0"/>
              <a:t>: </a:t>
            </a:r>
            <a:r>
              <a:rPr lang="en-US" sz="1900" dirty="0" err="1"/>
              <a:t>Ảnh</a:t>
            </a:r>
            <a:r>
              <a:rPr lang="en-US" sz="1900" dirty="0"/>
              <a:t> </a:t>
            </a:r>
            <a:r>
              <a:rPr lang="en-US" sz="1900" dirty="0" err="1"/>
              <a:t>đầu</a:t>
            </a:r>
            <a:r>
              <a:rPr lang="en-US" sz="1900" dirty="0"/>
              <a:t> </a:t>
            </a:r>
            <a:r>
              <a:rPr lang="en-US" sz="1900" dirty="0" err="1"/>
              <a:t>vào</a:t>
            </a:r>
            <a:r>
              <a:rPr lang="en-US" sz="1900" dirty="0"/>
              <a:t> </a:t>
            </a:r>
            <a:r>
              <a:rPr lang="en-US" sz="1900" dirty="0" err="1"/>
              <a:t>được</a:t>
            </a:r>
            <a:r>
              <a:rPr lang="en-US" sz="1900" dirty="0"/>
              <a:t> chia </a:t>
            </a:r>
            <a:r>
              <a:rPr lang="en-US" sz="1900" dirty="0" err="1"/>
              <a:t>thành</a:t>
            </a:r>
            <a:r>
              <a:rPr lang="en-US" sz="1900" dirty="0"/>
              <a:t> </a:t>
            </a:r>
            <a:r>
              <a:rPr lang="en-US" sz="1900" dirty="0" err="1"/>
              <a:t>các</a:t>
            </a:r>
            <a:r>
              <a:rPr lang="en-US" sz="1900" dirty="0"/>
              <a:t> </a:t>
            </a:r>
            <a:r>
              <a:rPr lang="en-US" sz="1900" dirty="0" err="1"/>
              <a:t>vùng</a:t>
            </a:r>
            <a:r>
              <a:rPr lang="en-US" sz="1900" dirty="0"/>
              <a:t> </a:t>
            </a:r>
            <a:r>
              <a:rPr lang="en-US" sz="1900" dirty="0" err="1"/>
              <a:t>nhỏ</a:t>
            </a:r>
            <a:r>
              <a:rPr lang="en-US" sz="1900" dirty="0"/>
              <a:t> </a:t>
            </a:r>
            <a:r>
              <a:rPr lang="en-US" sz="1900" dirty="0" err="1"/>
              <a:t>dựa</a:t>
            </a:r>
            <a:r>
              <a:rPr lang="en-US" sz="1900" dirty="0"/>
              <a:t> </a:t>
            </a:r>
            <a:r>
              <a:rPr lang="en-US" sz="1900" dirty="0" err="1"/>
              <a:t>trên</a:t>
            </a:r>
            <a:r>
              <a:rPr lang="en-US" sz="1900" dirty="0"/>
              <a:t> </a:t>
            </a:r>
            <a:r>
              <a:rPr lang="en-US" sz="1900" dirty="0" err="1"/>
              <a:t>những</a:t>
            </a:r>
            <a:r>
              <a:rPr lang="en-US" sz="1900" dirty="0"/>
              <a:t> </a:t>
            </a:r>
            <a:r>
              <a:rPr lang="en-US" sz="1900" dirty="0" err="1"/>
              <a:t>đặc</a:t>
            </a:r>
            <a:r>
              <a:rPr lang="en-US" sz="1900" dirty="0"/>
              <a:t> </a:t>
            </a:r>
            <a:r>
              <a:rPr lang="en-US" sz="1900" dirty="0" err="1"/>
              <a:t>trưng</a:t>
            </a:r>
            <a:r>
              <a:rPr lang="en-US" sz="1900" dirty="0"/>
              <a:t>: </a:t>
            </a:r>
            <a:r>
              <a:rPr lang="en-US" sz="1900" dirty="0" err="1"/>
              <a:t>màu</a:t>
            </a:r>
            <a:r>
              <a:rPr lang="en-US" sz="1900" dirty="0"/>
              <a:t> </a:t>
            </a:r>
            <a:r>
              <a:rPr lang="en-US" sz="1900" dirty="0" err="1"/>
              <a:t>sắc</a:t>
            </a:r>
            <a:r>
              <a:rPr lang="en-US" sz="1900" dirty="0"/>
              <a:t>, </a:t>
            </a:r>
            <a:r>
              <a:rPr lang="en-US" sz="1900" dirty="0" err="1"/>
              <a:t>cường</a:t>
            </a:r>
            <a:r>
              <a:rPr lang="en-US" sz="1900" dirty="0"/>
              <a:t> </a:t>
            </a:r>
            <a:r>
              <a:rPr lang="en-US" sz="1900" dirty="0" err="1"/>
              <a:t>độ</a:t>
            </a:r>
            <a:r>
              <a:rPr lang="en-US" sz="1900" dirty="0"/>
              <a:t>, </a:t>
            </a:r>
            <a:r>
              <a:rPr lang="en-US" sz="1900" dirty="0" err="1"/>
              <a:t>kết</a:t>
            </a:r>
            <a:r>
              <a:rPr lang="en-US" sz="1900" dirty="0"/>
              <a:t> </a:t>
            </a:r>
            <a:r>
              <a:rPr lang="en-US" sz="1900" dirty="0" err="1"/>
              <a:t>cấu</a:t>
            </a:r>
            <a:r>
              <a:rPr lang="en-US" sz="1900" dirty="0"/>
              <a:t> </a:t>
            </a:r>
            <a:r>
              <a:rPr lang="en-US" sz="1900" dirty="0" err="1"/>
              <a:t>bằng</a:t>
            </a:r>
            <a:r>
              <a:rPr lang="en-US" sz="1900" dirty="0"/>
              <a:t> </a:t>
            </a:r>
            <a:r>
              <a:rPr lang="en-US" sz="1900" dirty="0" err="1"/>
              <a:t>phương</a:t>
            </a:r>
            <a:r>
              <a:rPr lang="en-US" sz="1900" dirty="0"/>
              <a:t> </a:t>
            </a:r>
            <a:r>
              <a:rPr lang="en-US" sz="1900" dirty="0" err="1"/>
              <a:t>pháp</a:t>
            </a:r>
            <a:r>
              <a:rPr lang="en-US" sz="1900" dirty="0"/>
              <a:t> </a:t>
            </a:r>
            <a:r>
              <a:rPr lang="en-US" sz="1900" dirty="0" err="1"/>
              <a:t>phân</a:t>
            </a:r>
            <a:r>
              <a:rPr lang="en-US" sz="1900" dirty="0"/>
              <a:t> </a:t>
            </a:r>
            <a:r>
              <a:rPr lang="en-US" sz="1900" dirty="0" err="1"/>
              <a:t>đoạn</a:t>
            </a:r>
            <a:r>
              <a:rPr lang="en-US" sz="1900" dirty="0"/>
              <a:t> (</a:t>
            </a:r>
            <a:r>
              <a:rPr lang="en-US" sz="1900" b="1" dirty="0" err="1"/>
              <a:t>Felzenszwalb's</a:t>
            </a:r>
            <a:r>
              <a:rPr lang="en-US" sz="1900" b="1" dirty="0"/>
              <a:t> segmentation algorithm</a:t>
            </a:r>
            <a:r>
              <a:rPr lang="en-US" sz="1900" dirty="0"/>
              <a:t>). </a:t>
            </a:r>
          </a:p>
          <a:p>
            <a:r>
              <a:rPr lang="en-US" sz="1900" b="1" dirty="0"/>
              <a:t>Region Merging</a:t>
            </a:r>
            <a:r>
              <a:rPr lang="en-US" sz="1900" dirty="0"/>
              <a:t>: </a:t>
            </a:r>
            <a:r>
              <a:rPr lang="en-US" sz="1900" dirty="0" err="1"/>
              <a:t>các</a:t>
            </a:r>
            <a:r>
              <a:rPr lang="en-US" sz="1900" dirty="0"/>
              <a:t> </a:t>
            </a:r>
            <a:r>
              <a:rPr lang="en-US" sz="1900" dirty="0" err="1"/>
              <a:t>vùng</a:t>
            </a:r>
            <a:r>
              <a:rPr lang="en-US" sz="1900" dirty="0"/>
              <a:t> </a:t>
            </a:r>
            <a:r>
              <a:rPr lang="en-US" sz="1900" dirty="0" err="1"/>
              <a:t>lân</a:t>
            </a:r>
            <a:r>
              <a:rPr lang="en-US" sz="1900" dirty="0"/>
              <a:t> </a:t>
            </a:r>
            <a:r>
              <a:rPr lang="en-US" sz="1900" dirty="0" err="1"/>
              <a:t>cận</a:t>
            </a:r>
            <a:r>
              <a:rPr lang="en-US" sz="1900" dirty="0"/>
              <a:t> </a:t>
            </a:r>
            <a:r>
              <a:rPr lang="en-US" sz="1900" dirty="0" err="1"/>
              <a:t>sẽ</a:t>
            </a:r>
            <a:r>
              <a:rPr lang="en-US" sz="1900" dirty="0"/>
              <a:t> </a:t>
            </a:r>
            <a:r>
              <a:rPr lang="en-US" sz="1900" dirty="0" err="1"/>
              <a:t>được</a:t>
            </a:r>
            <a:r>
              <a:rPr lang="en-US" sz="1900" dirty="0"/>
              <a:t> </a:t>
            </a:r>
            <a:r>
              <a:rPr lang="en-US" sz="1900" dirty="0" err="1"/>
              <a:t>nhóm</a:t>
            </a:r>
            <a:r>
              <a:rPr lang="en-US" sz="1900" dirty="0"/>
              <a:t> </a:t>
            </a:r>
            <a:r>
              <a:rPr lang="en-US" sz="1900" dirty="0" err="1"/>
              <a:t>lại</a:t>
            </a:r>
            <a:r>
              <a:rPr lang="en-US" sz="1900" dirty="0"/>
              <a:t> </a:t>
            </a:r>
            <a:r>
              <a:rPr lang="en-US" sz="1900" dirty="0" err="1"/>
              <a:t>dựa</a:t>
            </a:r>
            <a:r>
              <a:rPr lang="en-US" sz="1900" dirty="0"/>
              <a:t> </a:t>
            </a:r>
            <a:r>
              <a:rPr lang="en-US" sz="1900" dirty="0" err="1"/>
              <a:t>trên</a:t>
            </a:r>
            <a:r>
              <a:rPr lang="en-US" sz="1900" dirty="0"/>
              <a:t> </a:t>
            </a:r>
            <a:r>
              <a:rPr lang="en-US" sz="1900" dirty="0" err="1"/>
              <a:t>mức</a:t>
            </a:r>
            <a:r>
              <a:rPr lang="en-US" sz="1900" dirty="0"/>
              <a:t> </a:t>
            </a:r>
            <a:r>
              <a:rPr lang="en-US" sz="1900" dirty="0" err="1"/>
              <a:t>độ</a:t>
            </a:r>
            <a:r>
              <a:rPr lang="en-US" sz="1900" dirty="0"/>
              <a:t> </a:t>
            </a:r>
            <a:r>
              <a:rPr lang="en-US" sz="1900" dirty="0" err="1"/>
              <a:t>tương</a:t>
            </a:r>
            <a:r>
              <a:rPr lang="en-US" sz="1900" dirty="0"/>
              <a:t> </a:t>
            </a:r>
            <a:r>
              <a:rPr lang="en-US" sz="1900" dirty="0" err="1"/>
              <a:t>đồng</a:t>
            </a:r>
            <a:r>
              <a:rPr lang="en-US" sz="1900" dirty="0"/>
              <a:t> </a:t>
            </a:r>
            <a:r>
              <a:rPr lang="en-US" sz="1900" dirty="0" err="1"/>
              <a:t>theo</a:t>
            </a:r>
            <a:r>
              <a:rPr lang="en-US" sz="1900" dirty="0"/>
              <a:t> 1 </a:t>
            </a:r>
            <a:r>
              <a:rPr lang="en-US" sz="1900" dirty="0" err="1"/>
              <a:t>số</a:t>
            </a:r>
            <a:r>
              <a:rPr lang="en-US" sz="1900" dirty="0"/>
              <a:t> </a:t>
            </a:r>
            <a:r>
              <a:rPr lang="en-US" sz="1900" dirty="0" err="1"/>
              <a:t>tiêu</a:t>
            </a:r>
            <a:r>
              <a:rPr lang="en-US" sz="1900" dirty="0"/>
              <a:t> </a:t>
            </a:r>
            <a:r>
              <a:rPr lang="en-US" sz="1900" dirty="0" err="1"/>
              <a:t>chí</a:t>
            </a:r>
            <a:r>
              <a:rPr lang="en-US" sz="1900" dirty="0"/>
              <a:t>: </a:t>
            </a:r>
            <a:r>
              <a:rPr lang="en-US" sz="1900" b="1" dirty="0" err="1"/>
              <a:t>màu</a:t>
            </a:r>
            <a:r>
              <a:rPr lang="en-US" sz="1900" b="1" dirty="0"/>
              <a:t> </a:t>
            </a:r>
            <a:r>
              <a:rPr lang="en-US" sz="1900" b="1" dirty="0" err="1"/>
              <a:t>sắc</a:t>
            </a:r>
            <a:r>
              <a:rPr lang="en-US" sz="1900" dirty="0"/>
              <a:t>(</a:t>
            </a:r>
            <a:r>
              <a:rPr lang="en-US" sz="1900" dirty="0" err="1"/>
              <a:t>vùng</a:t>
            </a:r>
            <a:r>
              <a:rPr lang="en-US" sz="1900" dirty="0"/>
              <a:t> </a:t>
            </a:r>
            <a:r>
              <a:rPr lang="en-US" sz="1900" dirty="0" err="1"/>
              <a:t>có</a:t>
            </a:r>
            <a:r>
              <a:rPr lang="en-US" sz="1900" dirty="0"/>
              <a:t> </a:t>
            </a:r>
            <a:r>
              <a:rPr lang="en-US" sz="1900" dirty="0" err="1"/>
              <a:t>màu</a:t>
            </a:r>
            <a:r>
              <a:rPr lang="en-US" sz="1900" dirty="0"/>
              <a:t> </a:t>
            </a:r>
            <a:r>
              <a:rPr lang="en-US" sz="1900" dirty="0" err="1"/>
              <a:t>sắc</a:t>
            </a:r>
            <a:r>
              <a:rPr lang="en-US" sz="1900" dirty="0"/>
              <a:t> </a:t>
            </a:r>
            <a:r>
              <a:rPr lang="en-US" sz="1900" dirty="0" err="1"/>
              <a:t>tương</a:t>
            </a:r>
            <a:r>
              <a:rPr lang="en-US" sz="1900" dirty="0"/>
              <a:t> </a:t>
            </a:r>
            <a:r>
              <a:rPr lang="en-US" sz="1900" dirty="0" err="1"/>
              <a:t>tự</a:t>
            </a:r>
            <a:r>
              <a:rPr lang="en-US" sz="1900" dirty="0"/>
              <a:t> </a:t>
            </a:r>
            <a:r>
              <a:rPr lang="en-US" sz="1900" dirty="0" err="1"/>
              <a:t>sẽ</a:t>
            </a:r>
            <a:r>
              <a:rPr lang="en-US" sz="1900" dirty="0"/>
              <a:t> </a:t>
            </a:r>
            <a:r>
              <a:rPr lang="en-US" sz="1900" dirty="0" err="1"/>
              <a:t>được</a:t>
            </a:r>
            <a:r>
              <a:rPr lang="en-US" sz="1900" dirty="0"/>
              <a:t> </a:t>
            </a:r>
            <a:r>
              <a:rPr lang="en-US" sz="1900" dirty="0" err="1"/>
              <a:t>nhóm</a:t>
            </a:r>
            <a:r>
              <a:rPr lang="en-US" sz="1900" dirty="0"/>
              <a:t> </a:t>
            </a:r>
            <a:r>
              <a:rPr lang="en-US" sz="1900" dirty="0" err="1"/>
              <a:t>lại</a:t>
            </a:r>
            <a:r>
              <a:rPr lang="en-US" sz="1900" dirty="0"/>
              <a:t>), </a:t>
            </a:r>
            <a:r>
              <a:rPr lang="en-US" sz="1900" b="1" dirty="0" err="1"/>
              <a:t>kết</a:t>
            </a:r>
            <a:r>
              <a:rPr lang="en-US" sz="1900" b="1" dirty="0"/>
              <a:t> </a:t>
            </a:r>
            <a:r>
              <a:rPr lang="en-US" sz="1900" b="1" dirty="0" err="1"/>
              <a:t>cấu</a:t>
            </a:r>
            <a:r>
              <a:rPr lang="en-US" sz="1900" dirty="0"/>
              <a:t>(</a:t>
            </a:r>
            <a:r>
              <a:rPr lang="en-US" sz="1900" dirty="0" err="1"/>
              <a:t>vùng</a:t>
            </a:r>
            <a:r>
              <a:rPr lang="en-US" sz="1900" dirty="0"/>
              <a:t> </a:t>
            </a:r>
            <a:r>
              <a:rPr lang="en-US" sz="1900" dirty="0" err="1"/>
              <a:t>có</a:t>
            </a:r>
            <a:r>
              <a:rPr lang="en-US" sz="1900" dirty="0"/>
              <a:t> </a:t>
            </a:r>
            <a:r>
              <a:rPr lang="en-US" sz="1900" dirty="0" err="1"/>
              <a:t>kết</a:t>
            </a:r>
            <a:r>
              <a:rPr lang="en-US" sz="1900" dirty="0"/>
              <a:t> </a:t>
            </a:r>
            <a:r>
              <a:rPr lang="en-US" sz="1900" dirty="0" err="1"/>
              <a:t>cấu</a:t>
            </a:r>
            <a:r>
              <a:rPr lang="en-US" sz="1900" dirty="0"/>
              <a:t> </a:t>
            </a:r>
            <a:r>
              <a:rPr lang="en-US" sz="1900" dirty="0" err="1"/>
              <a:t>giống</a:t>
            </a:r>
            <a:r>
              <a:rPr lang="en-US" sz="1900" dirty="0"/>
              <a:t> </a:t>
            </a:r>
            <a:r>
              <a:rPr lang="en-US" sz="1900" dirty="0" err="1"/>
              <a:t>nhau</a:t>
            </a:r>
            <a:r>
              <a:rPr lang="en-US" sz="1900" dirty="0"/>
              <a:t> </a:t>
            </a:r>
            <a:r>
              <a:rPr lang="en-US" sz="1900" dirty="0" err="1"/>
              <a:t>sẽ</a:t>
            </a:r>
            <a:r>
              <a:rPr lang="en-US" sz="1900" dirty="0"/>
              <a:t> </a:t>
            </a:r>
            <a:r>
              <a:rPr lang="en-US" sz="1900" dirty="0" err="1"/>
              <a:t>được</a:t>
            </a:r>
            <a:r>
              <a:rPr lang="en-US" sz="1900" dirty="0"/>
              <a:t> </a:t>
            </a:r>
            <a:r>
              <a:rPr lang="en-US" sz="1900" dirty="0" err="1"/>
              <a:t>gom</a:t>
            </a:r>
            <a:r>
              <a:rPr lang="en-US" sz="1900" dirty="0"/>
              <a:t> </a:t>
            </a:r>
            <a:r>
              <a:rPr lang="en-US" sz="1900" dirty="0" err="1"/>
              <a:t>chung</a:t>
            </a:r>
            <a:r>
              <a:rPr lang="en-US" sz="1900" dirty="0"/>
              <a:t>), </a:t>
            </a:r>
            <a:r>
              <a:rPr lang="en-US" sz="1900" b="1" dirty="0" err="1"/>
              <a:t>kích</a:t>
            </a:r>
            <a:r>
              <a:rPr lang="en-US" sz="1900" b="1" dirty="0"/>
              <a:t> </a:t>
            </a:r>
            <a:r>
              <a:rPr lang="en-US" sz="1900" b="1" dirty="0" err="1"/>
              <a:t>thước</a:t>
            </a:r>
            <a:r>
              <a:rPr lang="en-US" sz="1900" dirty="0"/>
              <a:t>(</a:t>
            </a:r>
            <a:r>
              <a:rPr lang="en-US" sz="1900" dirty="0" err="1"/>
              <a:t>ưu</a:t>
            </a:r>
            <a:r>
              <a:rPr lang="en-US" sz="1900" dirty="0"/>
              <a:t> </a:t>
            </a:r>
            <a:r>
              <a:rPr lang="en-US" sz="1900" dirty="0" err="1"/>
              <a:t>tiên</a:t>
            </a:r>
            <a:r>
              <a:rPr lang="en-US" sz="1900" dirty="0"/>
              <a:t> </a:t>
            </a:r>
            <a:r>
              <a:rPr lang="en-US" sz="1900" dirty="0" err="1"/>
              <a:t>gom</a:t>
            </a:r>
            <a:r>
              <a:rPr lang="en-US" sz="1900" dirty="0"/>
              <a:t> </a:t>
            </a:r>
            <a:r>
              <a:rPr lang="en-US" sz="1900" dirty="0" err="1"/>
              <a:t>nhóm</a:t>
            </a:r>
            <a:r>
              <a:rPr lang="en-US" sz="1900" dirty="0"/>
              <a:t> </a:t>
            </a:r>
            <a:r>
              <a:rPr lang="en-US" sz="1900" dirty="0" err="1"/>
              <a:t>các</a:t>
            </a:r>
            <a:r>
              <a:rPr lang="en-US" sz="1900" dirty="0"/>
              <a:t> </a:t>
            </a:r>
            <a:r>
              <a:rPr lang="en-US" sz="1900" dirty="0" err="1"/>
              <a:t>vùng</a:t>
            </a:r>
            <a:r>
              <a:rPr lang="en-US" sz="1900" dirty="0"/>
              <a:t> </a:t>
            </a:r>
            <a:r>
              <a:rPr lang="en-US" sz="1900" dirty="0" err="1"/>
              <a:t>có</a:t>
            </a:r>
            <a:r>
              <a:rPr lang="en-US" sz="1900" dirty="0"/>
              <a:t> </a:t>
            </a:r>
            <a:r>
              <a:rPr lang="en-US" sz="1900" dirty="0" err="1"/>
              <a:t>kích</a:t>
            </a:r>
            <a:r>
              <a:rPr lang="en-US" sz="1900" dirty="0"/>
              <a:t> </a:t>
            </a:r>
            <a:r>
              <a:rPr lang="en-US" sz="1900" dirty="0" err="1"/>
              <a:t>thước</a:t>
            </a:r>
            <a:r>
              <a:rPr lang="en-US" sz="1900" dirty="0"/>
              <a:t> </a:t>
            </a:r>
            <a:r>
              <a:rPr lang="en-US" sz="1900" dirty="0" err="1"/>
              <a:t>giống</a:t>
            </a:r>
            <a:r>
              <a:rPr lang="en-US" sz="1900" dirty="0"/>
              <a:t> </a:t>
            </a:r>
            <a:r>
              <a:rPr lang="en-US" sz="1900" dirty="0" err="1"/>
              <a:t>nhau</a:t>
            </a:r>
            <a:r>
              <a:rPr lang="en-US" sz="1900" dirty="0"/>
              <a:t>), </a:t>
            </a:r>
            <a:r>
              <a:rPr lang="en-US" sz="1900" b="1" dirty="0" err="1"/>
              <a:t>không</a:t>
            </a:r>
            <a:r>
              <a:rPr lang="en-US" sz="1900" b="1" dirty="0"/>
              <a:t> </a:t>
            </a:r>
            <a:r>
              <a:rPr lang="en-US" sz="1900" b="1" dirty="0" err="1"/>
              <a:t>gian</a:t>
            </a:r>
            <a:r>
              <a:rPr lang="en-US" sz="1900" b="1" dirty="0"/>
              <a:t>(</a:t>
            </a:r>
            <a:r>
              <a:rPr lang="en-US" sz="1900" dirty="0" err="1"/>
              <a:t>các</a:t>
            </a:r>
            <a:r>
              <a:rPr lang="en-US" sz="1900" dirty="0"/>
              <a:t> </a:t>
            </a:r>
            <a:r>
              <a:rPr lang="en-US" sz="1900" dirty="0" err="1"/>
              <a:t>vùng</a:t>
            </a:r>
            <a:r>
              <a:rPr lang="en-US" sz="1900" dirty="0"/>
              <a:t> </a:t>
            </a:r>
            <a:r>
              <a:rPr lang="en-US" sz="1900" dirty="0" err="1"/>
              <a:t>gần</a:t>
            </a:r>
            <a:r>
              <a:rPr lang="en-US" sz="1900" dirty="0"/>
              <a:t> </a:t>
            </a:r>
            <a:r>
              <a:rPr lang="en-US" sz="1900" dirty="0" err="1"/>
              <a:t>nhau</a:t>
            </a:r>
            <a:r>
              <a:rPr lang="en-US" sz="1900" dirty="0"/>
              <a:t> </a:t>
            </a:r>
            <a:r>
              <a:rPr lang="en-US" sz="1900" dirty="0" err="1"/>
              <a:t>sẽ</a:t>
            </a:r>
            <a:r>
              <a:rPr lang="en-US" sz="1900" dirty="0"/>
              <a:t> </a:t>
            </a:r>
            <a:r>
              <a:rPr lang="en-US" sz="1900" dirty="0" err="1"/>
              <a:t>được</a:t>
            </a:r>
            <a:r>
              <a:rPr lang="en-US" sz="1900" dirty="0"/>
              <a:t> </a:t>
            </a:r>
            <a:r>
              <a:rPr lang="en-US" sz="1900" dirty="0" err="1"/>
              <a:t>ưu</a:t>
            </a:r>
            <a:r>
              <a:rPr lang="en-US" sz="1900" dirty="0"/>
              <a:t> </a:t>
            </a:r>
            <a:r>
              <a:rPr lang="en-US" sz="1900" dirty="0" err="1"/>
              <a:t>tiên</a:t>
            </a:r>
            <a:r>
              <a:rPr lang="en-US" sz="1900" dirty="0"/>
              <a:t> </a:t>
            </a:r>
            <a:r>
              <a:rPr lang="en-US" sz="1900" dirty="0" err="1"/>
              <a:t>gom</a:t>
            </a:r>
            <a:r>
              <a:rPr lang="en-US" sz="1900" dirty="0"/>
              <a:t> </a:t>
            </a:r>
            <a:r>
              <a:rPr lang="en-US" sz="1900" dirty="0" err="1"/>
              <a:t>nhóm</a:t>
            </a:r>
            <a:r>
              <a:rPr lang="en-US" sz="1900" dirty="0"/>
              <a:t>). </a:t>
            </a:r>
          </a:p>
        </p:txBody>
      </p:sp>
    </p:spTree>
    <p:extLst>
      <p:ext uri="{BB962C8B-B14F-4D97-AF65-F5344CB8AC3E}">
        <p14:creationId xmlns:p14="http://schemas.microsoft.com/office/powerpoint/2010/main" val="604629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1000"/>
                                        <p:tgtEl>
                                          <p:spTgt spid="3">
                                            <p:txEl>
                                              <p:pRg st="2" end="2"/>
                                            </p:txEl>
                                          </p:spTgt>
                                        </p:tgtEl>
                                      </p:cBhvr>
                                    </p:animEffect>
                                    <p:anim calcmode="lin" valueType="num">
                                      <p:cBhvr>
                                        <p:cTn id="1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animEffect transition="in" filter="fade">
                                      <p:cBhvr>
                                        <p:cTn id="24" dur="1000"/>
                                        <p:tgtEl>
                                          <p:spTgt spid="3">
                                            <p:txEl>
                                              <p:pRg st="3" end="3"/>
                                            </p:txEl>
                                          </p:spTgt>
                                        </p:tgtEl>
                                      </p:cBhvr>
                                    </p:animEffect>
                                    <p:anim calcmode="lin" valueType="num">
                                      <p:cBhvr>
                                        <p:cTn id="25"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6"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117AB3D3-3C9C-4DED-809A-78734805B8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424FEA6-1799-38FD-260B-270305BD1F92}"/>
              </a:ext>
            </a:extLst>
          </p:cNvPr>
          <p:cNvSpPr>
            <a:spLocks noGrp="1"/>
          </p:cNvSpPr>
          <p:nvPr>
            <p:ph type="title"/>
          </p:nvPr>
        </p:nvSpPr>
        <p:spPr>
          <a:xfrm>
            <a:off x="793662" y="386930"/>
            <a:ext cx="10066122" cy="1298448"/>
          </a:xfrm>
        </p:spPr>
        <p:txBody>
          <a:bodyPr anchor="b">
            <a:normAutofit/>
          </a:bodyPr>
          <a:lstStyle/>
          <a:p>
            <a:r>
              <a:rPr lang="en-US" sz="4800" dirty="0"/>
              <a:t>2.R-CNN</a:t>
            </a:r>
          </a:p>
        </p:txBody>
      </p:sp>
      <p:sp>
        <p:nvSpPr>
          <p:cNvPr id="1033" name="Rectangle 1032">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5" name="Rectangle 1034">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0452FD6-2A87-7715-9B39-38352827EFA9}"/>
              </a:ext>
            </a:extLst>
          </p:cNvPr>
          <p:cNvSpPr>
            <a:spLocks noGrp="1"/>
          </p:cNvSpPr>
          <p:nvPr>
            <p:ph idx="1"/>
          </p:nvPr>
        </p:nvSpPr>
        <p:spPr>
          <a:xfrm>
            <a:off x="793661" y="2599509"/>
            <a:ext cx="4530898" cy="3639450"/>
          </a:xfrm>
        </p:spPr>
        <p:txBody>
          <a:bodyPr anchor="ctr">
            <a:normAutofit/>
          </a:bodyPr>
          <a:lstStyle/>
          <a:p>
            <a:r>
              <a:rPr lang="en-US" sz="2000" b="1" dirty="0" err="1"/>
              <a:t>Felzenszwalb's</a:t>
            </a:r>
            <a:r>
              <a:rPr lang="en-US" sz="2000" b="1" dirty="0"/>
              <a:t> segmentation algorithm</a:t>
            </a:r>
          </a:p>
          <a:p>
            <a:r>
              <a:rPr lang="en-US" sz="2000" dirty="0" err="1"/>
              <a:t>Đây</a:t>
            </a:r>
            <a:r>
              <a:rPr lang="en-US" sz="2000" dirty="0"/>
              <a:t> </a:t>
            </a:r>
            <a:r>
              <a:rPr lang="en-US" sz="2000" dirty="0" err="1"/>
              <a:t>là</a:t>
            </a:r>
            <a:r>
              <a:rPr lang="en-US" sz="2000" dirty="0"/>
              <a:t> </a:t>
            </a:r>
            <a:r>
              <a:rPr lang="en-US" sz="2000" dirty="0" err="1"/>
              <a:t>thuật</a:t>
            </a:r>
            <a:r>
              <a:rPr lang="en-US" sz="2000" dirty="0"/>
              <a:t> </a:t>
            </a:r>
            <a:r>
              <a:rPr lang="en-US" sz="2000" dirty="0" err="1"/>
              <a:t>toán</a:t>
            </a:r>
            <a:r>
              <a:rPr lang="en-US" sz="2000" dirty="0"/>
              <a:t> </a:t>
            </a:r>
            <a:r>
              <a:rPr lang="en-US" sz="2000" dirty="0" err="1"/>
              <a:t>dùng</a:t>
            </a:r>
            <a:r>
              <a:rPr lang="en-US" sz="2000" dirty="0"/>
              <a:t> </a:t>
            </a:r>
            <a:r>
              <a:rPr lang="en-US" sz="2000" dirty="0" err="1"/>
              <a:t>để</a:t>
            </a:r>
            <a:r>
              <a:rPr lang="en-US" sz="2000" dirty="0"/>
              <a:t> </a:t>
            </a:r>
            <a:r>
              <a:rPr lang="en-US" sz="2000" dirty="0" err="1"/>
              <a:t>phân</a:t>
            </a:r>
            <a:r>
              <a:rPr lang="en-US" sz="2000" dirty="0"/>
              <a:t> </a:t>
            </a:r>
            <a:r>
              <a:rPr lang="en-US" sz="2000" dirty="0" err="1"/>
              <a:t>đoạn</a:t>
            </a:r>
            <a:r>
              <a:rPr lang="en-US" sz="2000" dirty="0"/>
              <a:t> </a:t>
            </a:r>
            <a:r>
              <a:rPr lang="en-US" sz="2000" dirty="0" err="1"/>
              <a:t>hình</a:t>
            </a:r>
            <a:r>
              <a:rPr lang="en-US" sz="2000" dirty="0"/>
              <a:t> </a:t>
            </a:r>
            <a:r>
              <a:rPr lang="en-US" sz="2000" dirty="0" err="1"/>
              <a:t>ảnh</a:t>
            </a:r>
            <a:r>
              <a:rPr lang="en-US" sz="2000" dirty="0"/>
              <a:t>, </a:t>
            </a:r>
            <a:r>
              <a:rPr lang="en-US" sz="2000" dirty="0" err="1"/>
              <a:t>hoạt</a:t>
            </a:r>
            <a:r>
              <a:rPr lang="en-US" sz="2000" dirty="0"/>
              <a:t> </a:t>
            </a:r>
            <a:r>
              <a:rPr lang="en-US" sz="2000" dirty="0" err="1"/>
              <a:t>dộng</a:t>
            </a:r>
            <a:r>
              <a:rPr lang="en-US" sz="2000" dirty="0"/>
              <a:t> </a:t>
            </a:r>
            <a:r>
              <a:rPr lang="en-US" sz="2000" dirty="0" err="1"/>
              <a:t>dựa</a:t>
            </a:r>
            <a:r>
              <a:rPr lang="en-US" sz="2000" dirty="0"/>
              <a:t> </a:t>
            </a:r>
            <a:r>
              <a:rPr lang="en-US" sz="2000" dirty="0" err="1"/>
              <a:t>trên</a:t>
            </a:r>
            <a:r>
              <a:rPr lang="en-US" sz="2000" dirty="0"/>
              <a:t> </a:t>
            </a:r>
            <a:r>
              <a:rPr lang="en-US" sz="2000" dirty="0" err="1"/>
              <a:t>việc</a:t>
            </a:r>
            <a:r>
              <a:rPr lang="en-US" sz="2000" dirty="0"/>
              <a:t> </a:t>
            </a:r>
            <a:r>
              <a:rPr lang="en-US" sz="2000" dirty="0" err="1"/>
              <a:t>biểu</a:t>
            </a:r>
            <a:r>
              <a:rPr lang="en-US" sz="2000" dirty="0"/>
              <a:t> </a:t>
            </a:r>
            <a:r>
              <a:rPr lang="en-US" sz="2000" dirty="0" err="1"/>
              <a:t>diễn</a:t>
            </a:r>
            <a:r>
              <a:rPr lang="en-US" sz="2000" dirty="0"/>
              <a:t> </a:t>
            </a:r>
            <a:r>
              <a:rPr lang="en-US" sz="2000" dirty="0" err="1"/>
              <a:t>dưới</a:t>
            </a:r>
            <a:r>
              <a:rPr lang="en-US" sz="2000" dirty="0"/>
              <a:t> </a:t>
            </a:r>
            <a:r>
              <a:rPr lang="en-US" sz="2000" dirty="0" err="1"/>
              <a:t>dạng</a:t>
            </a:r>
            <a:r>
              <a:rPr lang="en-US" sz="2000" dirty="0"/>
              <a:t> </a:t>
            </a:r>
            <a:r>
              <a:rPr lang="en-US" sz="2000" dirty="0" err="1"/>
              <a:t>đồ</a:t>
            </a:r>
            <a:r>
              <a:rPr lang="en-US" sz="2000" dirty="0"/>
              <a:t> </a:t>
            </a:r>
            <a:r>
              <a:rPr lang="en-US" sz="2000" dirty="0" err="1"/>
              <a:t>thị</a:t>
            </a:r>
            <a:r>
              <a:rPr lang="en-US" sz="2000" dirty="0"/>
              <a:t>. 	</a:t>
            </a:r>
          </a:p>
          <a:p>
            <a:pPr marL="0" indent="0">
              <a:buNone/>
            </a:pPr>
            <a:endParaRPr lang="en-US" sz="2000" dirty="0"/>
          </a:p>
        </p:txBody>
      </p:sp>
      <p:pic>
        <p:nvPicPr>
          <p:cNvPr id="1026" name="Picture 2" descr="Efficient Graph-Based Image Segmentation | GeekyRakshit">
            <a:extLst>
              <a:ext uri="{FF2B5EF4-FFF2-40B4-BE49-F238E27FC236}">
                <a16:creationId xmlns:a16="http://schemas.microsoft.com/office/drawing/2014/main" id="{942A258E-3967-6481-5CB6-AD8A67BC72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4029" r="1" b="1"/>
          <a:stretch/>
        </p:blipFill>
        <p:spPr bwMode="auto">
          <a:xfrm>
            <a:off x="5911532" y="2484255"/>
            <a:ext cx="5150277" cy="3714244"/>
          </a:xfrm>
          <a:prstGeom prst="rect">
            <a:avLst/>
          </a:prstGeom>
          <a:noFill/>
          <a:extLst>
            <a:ext uri="{909E8E84-426E-40DD-AFC4-6F175D3DCCD1}">
              <a14:hiddenFill xmlns:a14="http://schemas.microsoft.com/office/drawing/2010/main">
                <a:solidFill>
                  <a:srgbClr val="FFFFFF"/>
                </a:solidFill>
              </a14:hiddenFill>
            </a:ext>
          </a:extLst>
        </p:spPr>
      </p:pic>
      <p:sp>
        <p:nvSpPr>
          <p:cNvPr id="1042" name="Rectangle 1041">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3060160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1083</TotalTime>
  <Words>2700</Words>
  <Application>Microsoft Office PowerPoint</Application>
  <PresentationFormat>Widescreen</PresentationFormat>
  <Paragraphs>157</Paragraphs>
  <Slides>34</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34</vt:i4>
      </vt:variant>
    </vt:vector>
  </HeadingPairs>
  <TitlesOfParts>
    <vt:vector size="41" baseType="lpstr">
      <vt:lpstr>Aptos</vt:lpstr>
      <vt:lpstr>Aptos Display</vt:lpstr>
      <vt:lpstr>Arial</vt:lpstr>
      <vt:lpstr>Calibri</vt:lpstr>
      <vt:lpstr>NimbusRomNo9L-Regu</vt:lpstr>
      <vt:lpstr>VnNimbusRomanNo9L</vt:lpstr>
      <vt:lpstr>Office Theme</vt:lpstr>
      <vt:lpstr>Object Detection</vt:lpstr>
      <vt:lpstr>Nội dung</vt:lpstr>
      <vt:lpstr>1. Giới thiệu bài toán Object Detection</vt:lpstr>
      <vt:lpstr>1. Giới thiệu bài toán Object Detection</vt:lpstr>
      <vt:lpstr>                      2. R-CNN</vt:lpstr>
      <vt:lpstr>2. R-CNN(Regions with CNN Features) </vt:lpstr>
      <vt:lpstr>2. R-CNN</vt:lpstr>
      <vt:lpstr>2. R-CNN</vt:lpstr>
      <vt:lpstr>2.R-CNN</vt:lpstr>
      <vt:lpstr>2.R-CNN</vt:lpstr>
      <vt:lpstr>2.R-CNN</vt:lpstr>
      <vt:lpstr>2.R-CNN</vt:lpstr>
      <vt:lpstr>2. R-CNN</vt:lpstr>
      <vt:lpstr>2.R-CNN</vt:lpstr>
      <vt:lpstr>2.R-CNN</vt:lpstr>
      <vt:lpstr>2.R-CNN</vt:lpstr>
      <vt:lpstr>3. Fast R-CNN</vt:lpstr>
      <vt:lpstr>3. Fast R-CNN</vt:lpstr>
      <vt:lpstr>3. Fast R-CNN</vt:lpstr>
      <vt:lpstr>3. Fast R-CNN</vt:lpstr>
      <vt:lpstr>3. Fast R-CNN</vt:lpstr>
      <vt:lpstr>3. Fast R-CNN</vt:lpstr>
      <vt:lpstr>3. Fast R-CNN</vt:lpstr>
      <vt:lpstr>3. Fast R-CNN</vt:lpstr>
      <vt:lpstr>4. Faster R-CNN</vt:lpstr>
      <vt:lpstr>4. Faster R-CNN</vt:lpstr>
      <vt:lpstr>4. Faster R-CNN</vt:lpstr>
      <vt:lpstr>4. Faster R-CNN</vt:lpstr>
      <vt:lpstr>4. Faster R-CNN</vt:lpstr>
      <vt:lpstr>4. Faster R-CNN</vt:lpstr>
      <vt:lpstr>4. Faster R-CNN</vt:lpstr>
      <vt:lpstr>4. Faster R-CNN</vt:lpstr>
      <vt:lpstr>4. Faster R-CNN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Bùi Minh Tùng</dc:creator>
  <cp:lastModifiedBy>Bùi Minh Tùng</cp:lastModifiedBy>
  <cp:revision>9</cp:revision>
  <dcterms:created xsi:type="dcterms:W3CDTF">2025-02-09T11:10:54Z</dcterms:created>
  <dcterms:modified xsi:type="dcterms:W3CDTF">2025-02-12T17:01:32Z</dcterms:modified>
</cp:coreProperties>
</file>